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883" r:id="rId4"/>
  </p:sldMasterIdLst>
  <p:notesMasterIdLst>
    <p:notesMasterId r:id="rId18"/>
  </p:notesMasterIdLst>
  <p:handoutMasterIdLst>
    <p:handoutMasterId r:id="rId19"/>
  </p:handoutMasterIdLst>
  <p:sldIdLst>
    <p:sldId id="325" r:id="rId5"/>
    <p:sldId id="307" r:id="rId6"/>
    <p:sldId id="341" r:id="rId7"/>
    <p:sldId id="338" r:id="rId8"/>
    <p:sldId id="312" r:id="rId9"/>
    <p:sldId id="339" r:id="rId10"/>
    <p:sldId id="342" r:id="rId11"/>
    <p:sldId id="343" r:id="rId12"/>
    <p:sldId id="317" r:id="rId13"/>
    <p:sldId id="336" r:id="rId14"/>
    <p:sldId id="344" r:id="rId15"/>
    <p:sldId id="337" r:id="rId16"/>
    <p:sldId id="321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F5AB1C69-6EDB-4FF4-983F-18BD219EF32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5394" autoAdjust="0"/>
  </p:normalViewPr>
  <p:slideViewPr>
    <p:cSldViewPr snapToGrid="0">
      <p:cViewPr varScale="1">
        <p:scale>
          <a:sx n="93" d="100"/>
          <a:sy n="93" d="100"/>
        </p:scale>
        <p:origin x="1272" y="306"/>
      </p:cViewPr>
      <p:guideLst/>
    </p:cSldViewPr>
  </p:slideViewPr>
  <p:outlineViewPr>
    <p:cViewPr>
      <p:scale>
        <a:sx n="33" d="100"/>
        <a:sy n="33" d="100"/>
      </p:scale>
      <p:origin x="0" y="-403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-2069"/>
    </p:cViewPr>
  </p:sorter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A5A4187-82BA-41F0-82F4-4868702E99F9}" type="doc">
      <dgm:prSet loTypeId="urn:microsoft.com/office/officeart/2005/8/layout/cycle1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LID4096"/>
        </a:p>
      </dgm:t>
    </dgm:pt>
    <dgm:pt modelId="{4B6B237A-45F8-40EB-9FDA-80D8C3B06E52}">
      <dgm:prSet phldrT="[Text]"/>
      <dgm:spPr/>
      <dgm:t>
        <a:bodyPr/>
        <a:lstStyle/>
        <a:p>
          <a:r>
            <a:rPr lang="en-US" dirty="0"/>
            <a:t>Clean</a:t>
          </a:r>
          <a:endParaRPr lang="LID4096" dirty="0"/>
        </a:p>
      </dgm:t>
    </dgm:pt>
    <dgm:pt modelId="{16A7BAEB-EF87-4E16-9E8D-D3C9852F80B7}" type="parTrans" cxnId="{8E756028-0216-461F-81F4-33010C73C433}">
      <dgm:prSet/>
      <dgm:spPr/>
      <dgm:t>
        <a:bodyPr/>
        <a:lstStyle/>
        <a:p>
          <a:endParaRPr lang="LID4096"/>
        </a:p>
      </dgm:t>
    </dgm:pt>
    <dgm:pt modelId="{05621802-9B73-42DA-979C-4A3A807E45FA}" type="sibTrans" cxnId="{8E756028-0216-461F-81F4-33010C73C433}">
      <dgm:prSet/>
      <dgm:spPr/>
      <dgm:t>
        <a:bodyPr/>
        <a:lstStyle/>
        <a:p>
          <a:endParaRPr lang="LID4096"/>
        </a:p>
      </dgm:t>
    </dgm:pt>
    <dgm:pt modelId="{D711ECAE-560D-464B-AB93-EFAE56473615}">
      <dgm:prSet phldrT="[Text]"/>
      <dgm:spPr/>
      <dgm:t>
        <a:bodyPr/>
        <a:lstStyle/>
        <a:p>
          <a:r>
            <a:rPr lang="en-US" dirty="0"/>
            <a:t>Explore</a:t>
          </a:r>
          <a:endParaRPr lang="LID4096" dirty="0"/>
        </a:p>
      </dgm:t>
    </dgm:pt>
    <dgm:pt modelId="{51ABEFCB-3F4F-460D-8038-E28F5FD7AAFA}" type="parTrans" cxnId="{FC855A9A-824F-41BD-9C8C-2AE168A2F5E5}">
      <dgm:prSet/>
      <dgm:spPr/>
      <dgm:t>
        <a:bodyPr/>
        <a:lstStyle/>
        <a:p>
          <a:endParaRPr lang="LID4096"/>
        </a:p>
      </dgm:t>
    </dgm:pt>
    <dgm:pt modelId="{1A29C93B-0F29-4A31-8699-48FD772C82F2}" type="sibTrans" cxnId="{FC855A9A-824F-41BD-9C8C-2AE168A2F5E5}">
      <dgm:prSet/>
      <dgm:spPr/>
      <dgm:t>
        <a:bodyPr/>
        <a:lstStyle/>
        <a:p>
          <a:endParaRPr lang="LID4096"/>
        </a:p>
      </dgm:t>
    </dgm:pt>
    <dgm:pt modelId="{D032C7CD-266F-49DA-9323-53B60F2C44F5}">
      <dgm:prSet phldrT="[Text]"/>
      <dgm:spPr/>
      <dgm:t>
        <a:bodyPr/>
        <a:lstStyle/>
        <a:p>
          <a:r>
            <a:rPr lang="en-US" dirty="0"/>
            <a:t>Compare</a:t>
          </a:r>
          <a:endParaRPr lang="LID4096" dirty="0"/>
        </a:p>
      </dgm:t>
    </dgm:pt>
    <dgm:pt modelId="{DF9EE023-F8E8-4166-8698-F2AA3501442E}" type="parTrans" cxnId="{891C42FF-79B7-4EA0-B703-D5DA765DA183}">
      <dgm:prSet/>
      <dgm:spPr/>
      <dgm:t>
        <a:bodyPr/>
        <a:lstStyle/>
        <a:p>
          <a:endParaRPr lang="LID4096"/>
        </a:p>
      </dgm:t>
    </dgm:pt>
    <dgm:pt modelId="{E706877E-8BAA-45D6-8CA8-FBB6820443D2}" type="sibTrans" cxnId="{891C42FF-79B7-4EA0-B703-D5DA765DA183}">
      <dgm:prSet/>
      <dgm:spPr/>
      <dgm:t>
        <a:bodyPr/>
        <a:lstStyle/>
        <a:p>
          <a:endParaRPr lang="LID4096"/>
        </a:p>
      </dgm:t>
    </dgm:pt>
    <dgm:pt modelId="{A296E19A-508D-447D-AB97-8D50513977E3}">
      <dgm:prSet phldrT="[Text]"/>
      <dgm:spPr/>
      <dgm:t>
        <a:bodyPr/>
        <a:lstStyle/>
        <a:p>
          <a:r>
            <a:rPr lang="en-US" dirty="0"/>
            <a:t>Recommend</a:t>
          </a:r>
          <a:endParaRPr lang="LID4096" dirty="0"/>
        </a:p>
      </dgm:t>
    </dgm:pt>
    <dgm:pt modelId="{F0DEBEAD-AE0D-4193-9A01-130D59F3CE55}" type="parTrans" cxnId="{EA43E244-1543-4F4D-8DED-650B01C73845}">
      <dgm:prSet/>
      <dgm:spPr/>
      <dgm:t>
        <a:bodyPr/>
        <a:lstStyle/>
        <a:p>
          <a:endParaRPr lang="LID4096"/>
        </a:p>
      </dgm:t>
    </dgm:pt>
    <dgm:pt modelId="{C043F72D-8290-42A7-B3CE-584DBB8F7D8F}" type="sibTrans" cxnId="{EA43E244-1543-4F4D-8DED-650B01C73845}">
      <dgm:prSet/>
      <dgm:spPr/>
      <dgm:t>
        <a:bodyPr/>
        <a:lstStyle/>
        <a:p>
          <a:endParaRPr lang="LID4096"/>
        </a:p>
      </dgm:t>
    </dgm:pt>
    <dgm:pt modelId="{B371738A-E202-481B-B6DE-C5031910A560}">
      <dgm:prSet phldrT="[Text]"/>
      <dgm:spPr/>
      <dgm:t>
        <a:bodyPr/>
        <a:lstStyle/>
        <a:p>
          <a:r>
            <a:rPr lang="en-US" dirty="0"/>
            <a:t>Collect</a:t>
          </a:r>
          <a:endParaRPr lang="LID4096" dirty="0"/>
        </a:p>
      </dgm:t>
    </dgm:pt>
    <dgm:pt modelId="{C70B4DB1-A51E-4E19-A901-A8201B01F68E}" type="parTrans" cxnId="{A047B7D1-8D1C-489A-BA82-375AA4D48CA4}">
      <dgm:prSet/>
      <dgm:spPr/>
      <dgm:t>
        <a:bodyPr/>
        <a:lstStyle/>
        <a:p>
          <a:endParaRPr lang="LID4096"/>
        </a:p>
      </dgm:t>
    </dgm:pt>
    <dgm:pt modelId="{624DAAF7-8275-484C-98EB-9632D4400FB5}" type="sibTrans" cxnId="{A047B7D1-8D1C-489A-BA82-375AA4D48CA4}">
      <dgm:prSet/>
      <dgm:spPr/>
      <dgm:t>
        <a:bodyPr/>
        <a:lstStyle/>
        <a:p>
          <a:endParaRPr lang="LID4096"/>
        </a:p>
      </dgm:t>
    </dgm:pt>
    <dgm:pt modelId="{33B4FEE7-C42A-4DAD-A239-DD5E48CEB6E8}" type="pres">
      <dgm:prSet presAssocID="{DA5A4187-82BA-41F0-82F4-4868702E99F9}" presName="cycle" presStyleCnt="0">
        <dgm:presLayoutVars>
          <dgm:dir/>
          <dgm:resizeHandles val="exact"/>
        </dgm:presLayoutVars>
      </dgm:prSet>
      <dgm:spPr/>
    </dgm:pt>
    <dgm:pt modelId="{3588684C-9546-4EA1-9848-DD610633D8EC}" type="pres">
      <dgm:prSet presAssocID="{4B6B237A-45F8-40EB-9FDA-80D8C3B06E52}" presName="dummy" presStyleCnt="0"/>
      <dgm:spPr/>
    </dgm:pt>
    <dgm:pt modelId="{76CF4983-88D1-4028-859A-1938B03DACA7}" type="pres">
      <dgm:prSet presAssocID="{4B6B237A-45F8-40EB-9FDA-80D8C3B06E52}" presName="node" presStyleLbl="revTx" presStyleIdx="0" presStyleCnt="5">
        <dgm:presLayoutVars>
          <dgm:bulletEnabled val="1"/>
        </dgm:presLayoutVars>
      </dgm:prSet>
      <dgm:spPr/>
    </dgm:pt>
    <dgm:pt modelId="{B3A7346E-7C50-48BE-B91A-1C24DC7B92CF}" type="pres">
      <dgm:prSet presAssocID="{05621802-9B73-42DA-979C-4A3A807E45FA}" presName="sibTrans" presStyleLbl="node1" presStyleIdx="0" presStyleCnt="5"/>
      <dgm:spPr/>
    </dgm:pt>
    <dgm:pt modelId="{CDD4EF63-DF2E-484D-91CA-25F5B90D64F8}" type="pres">
      <dgm:prSet presAssocID="{D711ECAE-560D-464B-AB93-EFAE56473615}" presName="dummy" presStyleCnt="0"/>
      <dgm:spPr/>
    </dgm:pt>
    <dgm:pt modelId="{24F355EB-1C7B-4E7F-9B08-4F0DA541380B}" type="pres">
      <dgm:prSet presAssocID="{D711ECAE-560D-464B-AB93-EFAE56473615}" presName="node" presStyleLbl="revTx" presStyleIdx="1" presStyleCnt="5">
        <dgm:presLayoutVars>
          <dgm:bulletEnabled val="1"/>
        </dgm:presLayoutVars>
      </dgm:prSet>
      <dgm:spPr/>
    </dgm:pt>
    <dgm:pt modelId="{75719AE6-2EB8-4F11-9A51-AEFE779B40DD}" type="pres">
      <dgm:prSet presAssocID="{1A29C93B-0F29-4A31-8699-48FD772C82F2}" presName="sibTrans" presStyleLbl="node1" presStyleIdx="1" presStyleCnt="5"/>
      <dgm:spPr/>
    </dgm:pt>
    <dgm:pt modelId="{02847D58-A947-4C13-8A01-D9EFF34D1454}" type="pres">
      <dgm:prSet presAssocID="{D032C7CD-266F-49DA-9323-53B60F2C44F5}" presName="dummy" presStyleCnt="0"/>
      <dgm:spPr/>
    </dgm:pt>
    <dgm:pt modelId="{4ED0E715-F7EB-46D7-9A23-D2B7D2B8100D}" type="pres">
      <dgm:prSet presAssocID="{D032C7CD-266F-49DA-9323-53B60F2C44F5}" presName="node" presStyleLbl="revTx" presStyleIdx="2" presStyleCnt="5">
        <dgm:presLayoutVars>
          <dgm:bulletEnabled val="1"/>
        </dgm:presLayoutVars>
      </dgm:prSet>
      <dgm:spPr/>
    </dgm:pt>
    <dgm:pt modelId="{98A42C4E-44D5-4249-B791-8028CEC4F9EA}" type="pres">
      <dgm:prSet presAssocID="{E706877E-8BAA-45D6-8CA8-FBB6820443D2}" presName="sibTrans" presStyleLbl="node1" presStyleIdx="2" presStyleCnt="5"/>
      <dgm:spPr/>
    </dgm:pt>
    <dgm:pt modelId="{F72F2572-7FC7-4390-BCB2-F2212E21A59E}" type="pres">
      <dgm:prSet presAssocID="{A296E19A-508D-447D-AB97-8D50513977E3}" presName="dummy" presStyleCnt="0"/>
      <dgm:spPr/>
    </dgm:pt>
    <dgm:pt modelId="{677DD1B5-8608-4122-931D-DBFA94284A03}" type="pres">
      <dgm:prSet presAssocID="{A296E19A-508D-447D-AB97-8D50513977E3}" presName="node" presStyleLbl="revTx" presStyleIdx="3" presStyleCnt="5">
        <dgm:presLayoutVars>
          <dgm:bulletEnabled val="1"/>
        </dgm:presLayoutVars>
      </dgm:prSet>
      <dgm:spPr/>
    </dgm:pt>
    <dgm:pt modelId="{A203B8AC-77E3-4770-B0D1-9EB1D0E18F68}" type="pres">
      <dgm:prSet presAssocID="{C043F72D-8290-42A7-B3CE-584DBB8F7D8F}" presName="sibTrans" presStyleLbl="node1" presStyleIdx="3" presStyleCnt="5"/>
      <dgm:spPr/>
    </dgm:pt>
    <dgm:pt modelId="{3191896F-8CA0-432F-9FFB-37DC9322DAF6}" type="pres">
      <dgm:prSet presAssocID="{B371738A-E202-481B-B6DE-C5031910A560}" presName="dummy" presStyleCnt="0"/>
      <dgm:spPr/>
    </dgm:pt>
    <dgm:pt modelId="{BB1BC5A4-6572-4AF8-986C-B3C2F8B17C92}" type="pres">
      <dgm:prSet presAssocID="{B371738A-E202-481B-B6DE-C5031910A560}" presName="node" presStyleLbl="revTx" presStyleIdx="4" presStyleCnt="5">
        <dgm:presLayoutVars>
          <dgm:bulletEnabled val="1"/>
        </dgm:presLayoutVars>
      </dgm:prSet>
      <dgm:spPr/>
    </dgm:pt>
    <dgm:pt modelId="{EEF0CE98-C959-480D-B287-0B85470470CB}" type="pres">
      <dgm:prSet presAssocID="{624DAAF7-8275-484C-98EB-9632D4400FB5}" presName="sibTrans" presStyleLbl="node1" presStyleIdx="4" presStyleCnt="5"/>
      <dgm:spPr/>
    </dgm:pt>
  </dgm:ptLst>
  <dgm:cxnLst>
    <dgm:cxn modelId="{4ADF8C19-2E36-49B8-8AEF-ABEC0BDDB3BC}" type="presOf" srcId="{DA5A4187-82BA-41F0-82F4-4868702E99F9}" destId="{33B4FEE7-C42A-4DAD-A239-DD5E48CEB6E8}" srcOrd="0" destOrd="0" presId="urn:microsoft.com/office/officeart/2005/8/layout/cycle1"/>
    <dgm:cxn modelId="{F39FBD23-3207-433B-82EA-623B048D193E}" type="presOf" srcId="{A296E19A-508D-447D-AB97-8D50513977E3}" destId="{677DD1B5-8608-4122-931D-DBFA94284A03}" srcOrd="0" destOrd="0" presId="urn:microsoft.com/office/officeart/2005/8/layout/cycle1"/>
    <dgm:cxn modelId="{8E756028-0216-461F-81F4-33010C73C433}" srcId="{DA5A4187-82BA-41F0-82F4-4868702E99F9}" destId="{4B6B237A-45F8-40EB-9FDA-80D8C3B06E52}" srcOrd="0" destOrd="0" parTransId="{16A7BAEB-EF87-4E16-9E8D-D3C9852F80B7}" sibTransId="{05621802-9B73-42DA-979C-4A3A807E45FA}"/>
    <dgm:cxn modelId="{FF96EC37-B00E-4EC8-A98B-91CE02BF293B}" type="presOf" srcId="{B371738A-E202-481B-B6DE-C5031910A560}" destId="{BB1BC5A4-6572-4AF8-986C-B3C2F8B17C92}" srcOrd="0" destOrd="0" presId="urn:microsoft.com/office/officeart/2005/8/layout/cycle1"/>
    <dgm:cxn modelId="{EA43E244-1543-4F4D-8DED-650B01C73845}" srcId="{DA5A4187-82BA-41F0-82F4-4868702E99F9}" destId="{A296E19A-508D-447D-AB97-8D50513977E3}" srcOrd="3" destOrd="0" parTransId="{F0DEBEAD-AE0D-4193-9A01-130D59F3CE55}" sibTransId="{C043F72D-8290-42A7-B3CE-584DBB8F7D8F}"/>
    <dgm:cxn modelId="{81ECAE52-8D58-4BC7-ADD3-D9F8C1498B24}" type="presOf" srcId="{1A29C93B-0F29-4A31-8699-48FD772C82F2}" destId="{75719AE6-2EB8-4F11-9A51-AEFE779B40DD}" srcOrd="0" destOrd="0" presId="urn:microsoft.com/office/officeart/2005/8/layout/cycle1"/>
    <dgm:cxn modelId="{25CEE055-17B8-45A9-94B4-A7856F1F78BD}" type="presOf" srcId="{4B6B237A-45F8-40EB-9FDA-80D8C3B06E52}" destId="{76CF4983-88D1-4028-859A-1938B03DACA7}" srcOrd="0" destOrd="0" presId="urn:microsoft.com/office/officeart/2005/8/layout/cycle1"/>
    <dgm:cxn modelId="{76155359-E655-4C50-9B2D-EB4E069CDB17}" type="presOf" srcId="{D711ECAE-560D-464B-AB93-EFAE56473615}" destId="{24F355EB-1C7B-4E7F-9B08-4F0DA541380B}" srcOrd="0" destOrd="0" presId="urn:microsoft.com/office/officeart/2005/8/layout/cycle1"/>
    <dgm:cxn modelId="{E32BE183-C09A-4BF7-8B20-593A2DC9EEB9}" type="presOf" srcId="{624DAAF7-8275-484C-98EB-9632D4400FB5}" destId="{EEF0CE98-C959-480D-B287-0B85470470CB}" srcOrd="0" destOrd="0" presId="urn:microsoft.com/office/officeart/2005/8/layout/cycle1"/>
    <dgm:cxn modelId="{9BCEEC89-6D24-4455-A172-763C55BCF503}" type="presOf" srcId="{D032C7CD-266F-49DA-9323-53B60F2C44F5}" destId="{4ED0E715-F7EB-46D7-9A23-D2B7D2B8100D}" srcOrd="0" destOrd="0" presId="urn:microsoft.com/office/officeart/2005/8/layout/cycle1"/>
    <dgm:cxn modelId="{FBD90F96-F128-4C8B-A369-37537B361E40}" type="presOf" srcId="{05621802-9B73-42DA-979C-4A3A807E45FA}" destId="{B3A7346E-7C50-48BE-B91A-1C24DC7B92CF}" srcOrd="0" destOrd="0" presId="urn:microsoft.com/office/officeart/2005/8/layout/cycle1"/>
    <dgm:cxn modelId="{FC855A9A-824F-41BD-9C8C-2AE168A2F5E5}" srcId="{DA5A4187-82BA-41F0-82F4-4868702E99F9}" destId="{D711ECAE-560D-464B-AB93-EFAE56473615}" srcOrd="1" destOrd="0" parTransId="{51ABEFCB-3F4F-460D-8038-E28F5FD7AAFA}" sibTransId="{1A29C93B-0F29-4A31-8699-48FD772C82F2}"/>
    <dgm:cxn modelId="{C2F18AAC-A1A3-4DBD-8B44-95C02A48C586}" type="presOf" srcId="{C043F72D-8290-42A7-B3CE-584DBB8F7D8F}" destId="{A203B8AC-77E3-4770-B0D1-9EB1D0E18F68}" srcOrd="0" destOrd="0" presId="urn:microsoft.com/office/officeart/2005/8/layout/cycle1"/>
    <dgm:cxn modelId="{A047B7D1-8D1C-489A-BA82-375AA4D48CA4}" srcId="{DA5A4187-82BA-41F0-82F4-4868702E99F9}" destId="{B371738A-E202-481B-B6DE-C5031910A560}" srcOrd="4" destOrd="0" parTransId="{C70B4DB1-A51E-4E19-A901-A8201B01F68E}" sibTransId="{624DAAF7-8275-484C-98EB-9632D4400FB5}"/>
    <dgm:cxn modelId="{7577BFF9-7B66-4669-A629-6CAAC5A3865A}" type="presOf" srcId="{E706877E-8BAA-45D6-8CA8-FBB6820443D2}" destId="{98A42C4E-44D5-4249-B791-8028CEC4F9EA}" srcOrd="0" destOrd="0" presId="urn:microsoft.com/office/officeart/2005/8/layout/cycle1"/>
    <dgm:cxn modelId="{891C42FF-79B7-4EA0-B703-D5DA765DA183}" srcId="{DA5A4187-82BA-41F0-82F4-4868702E99F9}" destId="{D032C7CD-266F-49DA-9323-53B60F2C44F5}" srcOrd="2" destOrd="0" parTransId="{DF9EE023-F8E8-4166-8698-F2AA3501442E}" sibTransId="{E706877E-8BAA-45D6-8CA8-FBB6820443D2}"/>
    <dgm:cxn modelId="{2C65CDE2-7A2E-4D70-8F15-0413DCF5397C}" type="presParOf" srcId="{33B4FEE7-C42A-4DAD-A239-DD5E48CEB6E8}" destId="{3588684C-9546-4EA1-9848-DD610633D8EC}" srcOrd="0" destOrd="0" presId="urn:microsoft.com/office/officeart/2005/8/layout/cycle1"/>
    <dgm:cxn modelId="{1E0F3448-89C5-4EB7-910B-9307D97A4BCF}" type="presParOf" srcId="{33B4FEE7-C42A-4DAD-A239-DD5E48CEB6E8}" destId="{76CF4983-88D1-4028-859A-1938B03DACA7}" srcOrd="1" destOrd="0" presId="urn:microsoft.com/office/officeart/2005/8/layout/cycle1"/>
    <dgm:cxn modelId="{2DBEB81A-1356-47C2-A624-9E69BF389294}" type="presParOf" srcId="{33B4FEE7-C42A-4DAD-A239-DD5E48CEB6E8}" destId="{B3A7346E-7C50-48BE-B91A-1C24DC7B92CF}" srcOrd="2" destOrd="0" presId="urn:microsoft.com/office/officeart/2005/8/layout/cycle1"/>
    <dgm:cxn modelId="{3F2BBEE7-913F-4823-8EE5-E16C91D0E927}" type="presParOf" srcId="{33B4FEE7-C42A-4DAD-A239-DD5E48CEB6E8}" destId="{CDD4EF63-DF2E-484D-91CA-25F5B90D64F8}" srcOrd="3" destOrd="0" presId="urn:microsoft.com/office/officeart/2005/8/layout/cycle1"/>
    <dgm:cxn modelId="{C7E08330-EAD0-45EE-92A8-966ABDEB0D80}" type="presParOf" srcId="{33B4FEE7-C42A-4DAD-A239-DD5E48CEB6E8}" destId="{24F355EB-1C7B-4E7F-9B08-4F0DA541380B}" srcOrd="4" destOrd="0" presId="urn:microsoft.com/office/officeart/2005/8/layout/cycle1"/>
    <dgm:cxn modelId="{AF2D7E6D-752F-4B09-868A-A9B9A03508DB}" type="presParOf" srcId="{33B4FEE7-C42A-4DAD-A239-DD5E48CEB6E8}" destId="{75719AE6-2EB8-4F11-9A51-AEFE779B40DD}" srcOrd="5" destOrd="0" presId="urn:microsoft.com/office/officeart/2005/8/layout/cycle1"/>
    <dgm:cxn modelId="{08870D8C-705B-447F-8C40-8BBC7CC92F9C}" type="presParOf" srcId="{33B4FEE7-C42A-4DAD-A239-DD5E48CEB6E8}" destId="{02847D58-A947-4C13-8A01-D9EFF34D1454}" srcOrd="6" destOrd="0" presId="urn:microsoft.com/office/officeart/2005/8/layout/cycle1"/>
    <dgm:cxn modelId="{ED9D9B4E-B278-4890-AD24-0D406963A280}" type="presParOf" srcId="{33B4FEE7-C42A-4DAD-A239-DD5E48CEB6E8}" destId="{4ED0E715-F7EB-46D7-9A23-D2B7D2B8100D}" srcOrd="7" destOrd="0" presId="urn:microsoft.com/office/officeart/2005/8/layout/cycle1"/>
    <dgm:cxn modelId="{0D0460DF-679B-4C31-AB08-2FDE6F0DFE22}" type="presParOf" srcId="{33B4FEE7-C42A-4DAD-A239-DD5E48CEB6E8}" destId="{98A42C4E-44D5-4249-B791-8028CEC4F9EA}" srcOrd="8" destOrd="0" presId="urn:microsoft.com/office/officeart/2005/8/layout/cycle1"/>
    <dgm:cxn modelId="{0C5C910F-53BC-4EF9-B54C-DF456B339BA2}" type="presParOf" srcId="{33B4FEE7-C42A-4DAD-A239-DD5E48CEB6E8}" destId="{F72F2572-7FC7-4390-BCB2-F2212E21A59E}" srcOrd="9" destOrd="0" presId="urn:microsoft.com/office/officeart/2005/8/layout/cycle1"/>
    <dgm:cxn modelId="{B85BAFF9-5A03-4F17-B6F0-445C809B3A2F}" type="presParOf" srcId="{33B4FEE7-C42A-4DAD-A239-DD5E48CEB6E8}" destId="{677DD1B5-8608-4122-931D-DBFA94284A03}" srcOrd="10" destOrd="0" presId="urn:microsoft.com/office/officeart/2005/8/layout/cycle1"/>
    <dgm:cxn modelId="{95B94277-B916-4812-A0F4-4DD4CE62D029}" type="presParOf" srcId="{33B4FEE7-C42A-4DAD-A239-DD5E48CEB6E8}" destId="{A203B8AC-77E3-4770-B0D1-9EB1D0E18F68}" srcOrd="11" destOrd="0" presId="urn:microsoft.com/office/officeart/2005/8/layout/cycle1"/>
    <dgm:cxn modelId="{C8E81EDE-40C2-46BD-A427-86124B649A03}" type="presParOf" srcId="{33B4FEE7-C42A-4DAD-A239-DD5E48CEB6E8}" destId="{3191896F-8CA0-432F-9FFB-37DC9322DAF6}" srcOrd="12" destOrd="0" presId="urn:microsoft.com/office/officeart/2005/8/layout/cycle1"/>
    <dgm:cxn modelId="{E016F431-FE15-4A76-BE3B-3050A4E9E5B4}" type="presParOf" srcId="{33B4FEE7-C42A-4DAD-A239-DD5E48CEB6E8}" destId="{BB1BC5A4-6572-4AF8-986C-B3C2F8B17C92}" srcOrd="13" destOrd="0" presId="urn:microsoft.com/office/officeart/2005/8/layout/cycle1"/>
    <dgm:cxn modelId="{9298947E-BB6F-4815-AA37-943BA78A1E5E}" type="presParOf" srcId="{33B4FEE7-C42A-4DAD-A239-DD5E48CEB6E8}" destId="{EEF0CE98-C959-480D-B287-0B85470470CB}" srcOrd="14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6CF4983-88D1-4028-859A-1938B03DACA7}">
      <dsp:nvSpPr>
        <dsp:cNvPr id="0" name=""/>
        <dsp:cNvSpPr/>
      </dsp:nvSpPr>
      <dsp:spPr>
        <a:xfrm>
          <a:off x="3638670" y="39015"/>
          <a:ext cx="1340289" cy="13402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Clean</a:t>
          </a:r>
          <a:endParaRPr lang="LID4096" sz="2000" kern="1200" dirty="0"/>
        </a:p>
      </dsp:txBody>
      <dsp:txXfrm>
        <a:off x="3638670" y="39015"/>
        <a:ext cx="1340289" cy="1340289"/>
      </dsp:txXfrm>
    </dsp:sp>
    <dsp:sp modelId="{B3A7346E-7C50-48BE-B91A-1C24DC7B92CF}">
      <dsp:nvSpPr>
        <dsp:cNvPr id="0" name=""/>
        <dsp:cNvSpPr/>
      </dsp:nvSpPr>
      <dsp:spPr>
        <a:xfrm>
          <a:off x="481068" y="-330"/>
          <a:ext cx="5031121" cy="5031121"/>
        </a:xfrm>
        <a:prstGeom prst="circularArrow">
          <a:avLst>
            <a:gd name="adj1" fmla="val 5195"/>
            <a:gd name="adj2" fmla="val 335522"/>
            <a:gd name="adj3" fmla="val 21294834"/>
            <a:gd name="adj4" fmla="val 19764844"/>
            <a:gd name="adj5" fmla="val 6061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4F355EB-1C7B-4E7F-9B08-4F0DA541380B}">
      <dsp:nvSpPr>
        <dsp:cNvPr id="0" name=""/>
        <dsp:cNvSpPr/>
      </dsp:nvSpPr>
      <dsp:spPr>
        <a:xfrm>
          <a:off x="4449646" y="2534942"/>
          <a:ext cx="1340289" cy="13402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Explore</a:t>
          </a:r>
          <a:endParaRPr lang="LID4096" sz="2000" kern="1200" dirty="0"/>
        </a:p>
      </dsp:txBody>
      <dsp:txXfrm>
        <a:off x="4449646" y="2534942"/>
        <a:ext cx="1340289" cy="1340289"/>
      </dsp:txXfrm>
    </dsp:sp>
    <dsp:sp modelId="{75719AE6-2EB8-4F11-9A51-AEFE779B40DD}">
      <dsp:nvSpPr>
        <dsp:cNvPr id="0" name=""/>
        <dsp:cNvSpPr/>
      </dsp:nvSpPr>
      <dsp:spPr>
        <a:xfrm>
          <a:off x="481068" y="-330"/>
          <a:ext cx="5031121" cy="5031121"/>
        </a:xfrm>
        <a:prstGeom prst="circularArrow">
          <a:avLst>
            <a:gd name="adj1" fmla="val 5195"/>
            <a:gd name="adj2" fmla="val 335522"/>
            <a:gd name="adj3" fmla="val 4016348"/>
            <a:gd name="adj4" fmla="val 2251918"/>
            <a:gd name="adj5" fmla="val 6061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ED0E715-F7EB-46D7-9A23-D2B7D2B8100D}">
      <dsp:nvSpPr>
        <dsp:cNvPr id="0" name=""/>
        <dsp:cNvSpPr/>
      </dsp:nvSpPr>
      <dsp:spPr>
        <a:xfrm>
          <a:off x="2326484" y="4077509"/>
          <a:ext cx="1340289" cy="13402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Compare</a:t>
          </a:r>
          <a:endParaRPr lang="LID4096" sz="2000" kern="1200" dirty="0"/>
        </a:p>
      </dsp:txBody>
      <dsp:txXfrm>
        <a:off x="2326484" y="4077509"/>
        <a:ext cx="1340289" cy="1340289"/>
      </dsp:txXfrm>
    </dsp:sp>
    <dsp:sp modelId="{98A42C4E-44D5-4249-B791-8028CEC4F9EA}">
      <dsp:nvSpPr>
        <dsp:cNvPr id="0" name=""/>
        <dsp:cNvSpPr/>
      </dsp:nvSpPr>
      <dsp:spPr>
        <a:xfrm>
          <a:off x="481068" y="-330"/>
          <a:ext cx="5031121" cy="5031121"/>
        </a:xfrm>
        <a:prstGeom prst="circularArrow">
          <a:avLst>
            <a:gd name="adj1" fmla="val 5195"/>
            <a:gd name="adj2" fmla="val 335522"/>
            <a:gd name="adj3" fmla="val 8212560"/>
            <a:gd name="adj4" fmla="val 6448130"/>
            <a:gd name="adj5" fmla="val 6061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7DD1B5-8608-4122-931D-DBFA94284A03}">
      <dsp:nvSpPr>
        <dsp:cNvPr id="0" name=""/>
        <dsp:cNvSpPr/>
      </dsp:nvSpPr>
      <dsp:spPr>
        <a:xfrm>
          <a:off x="203322" y="2534942"/>
          <a:ext cx="1340289" cy="13402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Recommend</a:t>
          </a:r>
          <a:endParaRPr lang="LID4096" sz="2000" kern="1200" dirty="0"/>
        </a:p>
      </dsp:txBody>
      <dsp:txXfrm>
        <a:off x="203322" y="2534942"/>
        <a:ext cx="1340289" cy="1340289"/>
      </dsp:txXfrm>
    </dsp:sp>
    <dsp:sp modelId="{A203B8AC-77E3-4770-B0D1-9EB1D0E18F68}">
      <dsp:nvSpPr>
        <dsp:cNvPr id="0" name=""/>
        <dsp:cNvSpPr/>
      </dsp:nvSpPr>
      <dsp:spPr>
        <a:xfrm>
          <a:off x="481068" y="-330"/>
          <a:ext cx="5031121" cy="5031121"/>
        </a:xfrm>
        <a:prstGeom prst="circularArrow">
          <a:avLst>
            <a:gd name="adj1" fmla="val 5195"/>
            <a:gd name="adj2" fmla="val 335522"/>
            <a:gd name="adj3" fmla="val 12299634"/>
            <a:gd name="adj4" fmla="val 10769644"/>
            <a:gd name="adj5" fmla="val 6061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B1BC5A4-6572-4AF8-986C-B3C2F8B17C92}">
      <dsp:nvSpPr>
        <dsp:cNvPr id="0" name=""/>
        <dsp:cNvSpPr/>
      </dsp:nvSpPr>
      <dsp:spPr>
        <a:xfrm>
          <a:off x="1014298" y="39015"/>
          <a:ext cx="1340289" cy="13402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Collect</a:t>
          </a:r>
          <a:endParaRPr lang="LID4096" sz="2000" kern="1200" dirty="0"/>
        </a:p>
      </dsp:txBody>
      <dsp:txXfrm>
        <a:off x="1014298" y="39015"/>
        <a:ext cx="1340289" cy="1340289"/>
      </dsp:txXfrm>
    </dsp:sp>
    <dsp:sp modelId="{EEF0CE98-C959-480D-B287-0B85470470CB}">
      <dsp:nvSpPr>
        <dsp:cNvPr id="0" name=""/>
        <dsp:cNvSpPr/>
      </dsp:nvSpPr>
      <dsp:spPr>
        <a:xfrm>
          <a:off x="481068" y="-330"/>
          <a:ext cx="5031121" cy="5031121"/>
        </a:xfrm>
        <a:prstGeom prst="circularArrow">
          <a:avLst>
            <a:gd name="adj1" fmla="val 5195"/>
            <a:gd name="adj2" fmla="val 335522"/>
            <a:gd name="adj3" fmla="val 16867331"/>
            <a:gd name="adj4" fmla="val 15197146"/>
            <a:gd name="adj5" fmla="val 6061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04B9809-3C73-CA2B-1791-620EA168CC0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C7B1C58-A1FD-D1E1-33AB-1303C48435C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6AA30A-158D-435B-B1F3-6FF82BD60FDF}" type="datetimeFigureOut">
              <a:rPr lang="en-US" smtClean="0"/>
              <a:t>6/24/2025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17A0D9-659F-DDC6-CBD8-29B61E0FF7E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9E0617-6128-05F5-8F48-6A0A1D1479E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0A24AC-02A6-46A1-A072-EAC8AC25DCA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39198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6A0313-F537-4ED0-973B-4729E10A826A}" type="datetimeFigureOut">
              <a:rPr lang="en-US" smtClean="0"/>
              <a:t>6/24/2025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C92804-03A6-47F6-A893-4DDB8903A80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47173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C92804-03A6-47F6-A893-4DDB8903A808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28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007A35-C99D-63E6-C743-97D987E8D3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F50DA0C-70EC-A584-DBD3-133E83D1B15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61A7FFE-0B09-8270-83E1-7DE06C20AB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9C9277-EAD4-B305-0FFA-6904FF97A71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C92804-03A6-47F6-A893-4DDB8903A808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06880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C92804-03A6-47F6-A893-4DDB8903A808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48733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C92804-03A6-47F6-A893-4DDB8903A808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58417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C92804-03A6-47F6-A893-4DDB8903A808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11823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F2296C-0C6E-9EC6-8FD3-FDE73B727B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8C1A5F8-037F-DAA2-D747-74D8BFDA9B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3F05C5A-7084-FB9E-92F8-BD314CDDDC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4A8D96-5420-DF90-AC5F-894661778D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C92804-03A6-47F6-A893-4DDB8903A808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01096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C92804-03A6-47F6-A893-4DDB8903A808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58397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C92804-03A6-47F6-A893-4DDB8903A808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89773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C92804-03A6-47F6-A893-4DDB8903A808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60343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EB5375-0D23-8153-5F3B-2EB6C9C59B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3576A94-3C06-639C-3AAF-B8CF137898C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9A62F6D-02BB-1D6A-A3F2-1DECE893B8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6CA485-E0E7-B176-4C6B-4FA661469BA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C92804-03A6-47F6-A893-4DDB8903A808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35761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C92804-03A6-47F6-A893-4DDB8903A808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42065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C92804-03A6-47F6-A893-4DDB8903A808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9720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BC7A07-96C3-42AF-943D-953C86C3DA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90472" y="1463557"/>
            <a:ext cx="9144000" cy="2387600"/>
          </a:xfrm>
        </p:spPr>
        <p:txBody>
          <a:bodyPr anchor="b">
            <a:normAutofit/>
          </a:bodyPr>
          <a:lstStyle>
            <a:lvl1pPr algn="ctr">
              <a:lnSpc>
                <a:spcPct val="90000"/>
              </a:lnSpc>
              <a:defRPr sz="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EE38DF-F503-4E79-B1B0-16489708A1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90472" y="3943232"/>
            <a:ext cx="9144000" cy="1655762"/>
          </a:xfrm>
        </p:spPr>
        <p:txBody>
          <a:bodyPr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46538D75-00C2-DE73-4C65-FE94AC6583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6B601B81-68C1-B63A-105C-EC637DF56C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E9F3E495-0415-392A-9A07-34555BBC7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2427650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D930A-6467-4C46-BA13-A0F5EC12F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41977A-7872-4BE8-8C5C-D2099BEDBB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2268C47-2910-B99C-EC67-F6649ADC29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8019515-4A04-FBE0-E89C-86ECBB7E98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3D9C272-2490-C827-9BE5-9CEE41850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8054130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D76A9FC-D582-4FC8-B641-9F77B4DD15B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32613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3A1683-12F6-4BA6-AD1A-F98C609514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3943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BFF68BE-C313-C839-B719-0339AC3444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14F4E5F-FFF4-F934-3DD9-134F8D2426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CFE0F82-88EB-FAE2-FC02-99D5EE3011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5207414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EF7D84AA-0BCE-9C85-4510-34EBAE0617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524" y="708955"/>
            <a:ext cx="12193526" cy="5463893"/>
            <a:chOff x="-1524" y="708955"/>
            <a:chExt cx="12193526" cy="5463893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41002A6-9DB7-26A1-2425-8C496B953CA4}"/>
                </a:ext>
              </a:extLst>
            </p:cNvPr>
            <p:cNvSpPr/>
            <p:nvPr userDrawn="1"/>
          </p:nvSpPr>
          <p:spPr>
            <a:xfrm>
              <a:off x="-1524" y="709613"/>
              <a:ext cx="12192000" cy="5463235"/>
            </a:xfrm>
            <a:prstGeom prst="rect">
              <a:avLst/>
            </a:prstGeom>
            <a:solidFill>
              <a:schemeClr val="accent3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5" name="Graphic 24">
              <a:extLst>
                <a:ext uri="{FF2B5EF4-FFF2-40B4-BE49-F238E27FC236}">
                  <a16:creationId xmlns:a16="http://schemas.microsoft.com/office/drawing/2014/main" id="{9F029623-B14D-1CDC-9D8F-47D563937B5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43670" t="-7182" r="-9886" b="52046"/>
            <a:stretch/>
          </p:blipFill>
          <p:spPr>
            <a:xfrm>
              <a:off x="-1" y="1162050"/>
              <a:ext cx="5568949" cy="5009032"/>
            </a:xfrm>
            <a:prstGeom prst="rect">
              <a:avLst/>
            </a:prstGeom>
          </p:spPr>
        </p:pic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B4D8031F-ED2A-8D7E-D369-6BF3256FE3FC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256" t="-7183" r="44925" b="48899"/>
            <a:stretch/>
          </p:blipFill>
          <p:spPr>
            <a:xfrm rot="16200000">
              <a:off x="7239292" y="366674"/>
              <a:ext cx="4610430" cy="5294991"/>
            </a:xfrm>
            <a:prstGeom prst="rect">
              <a:avLst/>
            </a:prstGeom>
          </p:spPr>
        </p:pic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A28D3FB-54EA-410D-A062-8F118E5D0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11496184" y="5610"/>
            <a:ext cx="0" cy="6858000"/>
          </a:xfrm>
          <a:prstGeom prst="line">
            <a:avLst/>
          </a:prstGeom>
          <a:ln w="9525" cap="rnd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593477A-1279-4BCC-8257-14CC2361F8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524" y="6172200"/>
            <a:ext cx="12192000" cy="0"/>
          </a:xfrm>
          <a:prstGeom prst="line">
            <a:avLst/>
          </a:prstGeom>
          <a:ln w="9525" cap="rnd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97F04C86-E215-DFBB-8302-70BCCDFC2D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708956"/>
            <a:ext cx="12192000" cy="0"/>
          </a:xfrm>
          <a:prstGeom prst="line">
            <a:avLst/>
          </a:prstGeom>
          <a:ln w="9525" cap="rnd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F29577F-647F-5850-5636-6ED05B995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694828" y="0"/>
            <a:ext cx="0" cy="6858000"/>
          </a:xfrm>
          <a:prstGeom prst="line">
            <a:avLst/>
          </a:prstGeom>
          <a:ln w="9525" cap="rnd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7CBFB4F-DC16-FC59-E9E7-B92910449E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616429"/>
            <a:ext cx="12192000" cy="0"/>
          </a:xfrm>
          <a:prstGeom prst="line">
            <a:avLst/>
          </a:prstGeom>
          <a:ln w="9525" cap="rnd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3690604-E7DB-AFA3-7E13-CAFF46FF50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6279680"/>
            <a:ext cx="12192000" cy="0"/>
          </a:xfrm>
          <a:prstGeom prst="line">
            <a:avLst/>
          </a:prstGeom>
          <a:ln w="9525" cap="rnd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E2874C2-BA39-4778-DC11-487CC4FCA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11605041" y="0"/>
            <a:ext cx="0" cy="6858000"/>
          </a:xfrm>
          <a:prstGeom prst="line">
            <a:avLst/>
          </a:prstGeom>
          <a:ln w="9525" cap="rnd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6D6334D-FB4A-4843-F2FB-1CAC50021C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586958" y="0"/>
            <a:ext cx="0" cy="6858000"/>
          </a:xfrm>
          <a:prstGeom prst="line">
            <a:avLst/>
          </a:prstGeom>
          <a:ln w="9525" cap="rnd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>
            <a:extLst>
              <a:ext uri="{FF2B5EF4-FFF2-40B4-BE49-F238E27FC236}">
                <a16:creationId xmlns:a16="http://schemas.microsoft.com/office/drawing/2014/main" id="{FC043C06-5053-E291-E708-44B684DC52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28932" y="1115167"/>
            <a:ext cx="8534136" cy="4655385"/>
          </a:xfrm>
        </p:spPr>
        <p:txBody>
          <a:bodyPr>
            <a:noAutofit/>
          </a:bodyPr>
          <a:lstStyle>
            <a:lvl1pPr algn="ctr">
              <a:defRPr sz="7200"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26824885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4F9E0CFE-F27B-4D50-AA2F-7146CA90E1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48" y="2138289"/>
            <a:ext cx="12188952" cy="4033912"/>
          </a:xfrm>
          <a:prstGeom prst="rect">
            <a:avLst/>
          </a:prstGeom>
          <a:solidFill>
            <a:schemeClr val="accent3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2C488A36-B0CB-7B46-C2A6-BA57D39EC4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7860" r="37853" b="27738"/>
          <a:stretch/>
        </p:blipFill>
        <p:spPr>
          <a:xfrm>
            <a:off x="6962087" y="2143124"/>
            <a:ext cx="5226865" cy="4033839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A8614BA2-9387-F1B5-B7DB-B34DAE90FE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2177" y="365125"/>
            <a:ext cx="10778937" cy="1325563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6994EC89-4FAE-445C-A6E8-D55E4A34DE4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22899" y="2350108"/>
            <a:ext cx="10778221" cy="3609461"/>
          </a:xfrm>
        </p:spPr>
        <p:txBody>
          <a:bodyPr anchor="ctr" anchorCtr="0">
            <a:normAutofit/>
          </a:bodyPr>
          <a:lstStyle>
            <a:lvl1pPr>
              <a:buNone/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US" sz="1800" dirty="0">
              <a:solidFill>
                <a:schemeClr val="tx1"/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9ECF93F-3E86-4C44-BAF1-ADE160CADF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11496184" y="5610"/>
            <a:ext cx="0" cy="6858000"/>
          </a:xfrm>
          <a:prstGeom prst="line">
            <a:avLst/>
          </a:prstGeom>
          <a:ln w="9525" cap="rnd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7A80DA6A-71F3-6286-F60A-EEEC918871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03152" y="0"/>
            <a:ext cx="685800" cy="685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5F98B46-5DFC-3487-EB05-148905CA65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2138288"/>
            <a:ext cx="12192000" cy="0"/>
          </a:xfrm>
          <a:prstGeom prst="line">
            <a:avLst/>
          </a:prstGeom>
          <a:ln w="9525" cap="rnd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D768F8E-3DFF-8D92-E3CF-5AE5F6DA54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2045761"/>
            <a:ext cx="12192000" cy="0"/>
          </a:xfrm>
          <a:prstGeom prst="line">
            <a:avLst/>
          </a:prstGeom>
          <a:ln w="9525" cap="rnd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E83A1EA-5EE3-D81A-D135-860F481F67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6264727"/>
            <a:ext cx="12192000" cy="0"/>
          </a:xfrm>
          <a:prstGeom prst="line">
            <a:avLst/>
          </a:prstGeom>
          <a:ln w="9525" cap="rnd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4EA58FF-2FB1-3B78-FDCF-E5DC2EFE5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6172200"/>
            <a:ext cx="12192000" cy="0"/>
          </a:xfrm>
          <a:prstGeom prst="line">
            <a:avLst/>
          </a:prstGeom>
          <a:ln w="9525" cap="rnd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43267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08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BC2EA47A-F66B-4005-A5A4-458E90C0968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2897" y="576263"/>
            <a:ext cx="5646541" cy="3304494"/>
          </a:xfrm>
        </p:spPr>
        <p:txBody>
          <a:bodyPr anchor="b" anchorCtr="0">
            <a:normAutofit/>
          </a:bodyPr>
          <a:lstStyle>
            <a:lvl1pPr>
              <a:defRPr sz="4400"/>
            </a:lvl1pPr>
          </a:lstStyle>
          <a:p>
            <a:pPr algn="l">
              <a:lnSpc>
                <a:spcPts val="5800"/>
              </a:lnSpc>
            </a:pPr>
            <a:r>
              <a:rPr lang="en-US" sz="4800" dirty="0"/>
              <a:t>Click to add title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9415B1A-CA14-E219-0C7F-0B38B16847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83096" y="1"/>
            <a:ext cx="5013088" cy="6857999"/>
          </a:xfrm>
          <a:prstGeom prst="rect">
            <a:avLst/>
          </a:prstGeom>
          <a:solidFill>
            <a:schemeClr val="accent3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2BA35BB-6689-91C0-7D75-944092B3CD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11605041" y="0"/>
            <a:ext cx="0" cy="6858000"/>
          </a:xfrm>
          <a:prstGeom prst="line">
            <a:avLst/>
          </a:prstGeom>
          <a:ln w="9525" cap="rnd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71949B5-8206-3159-8E9E-E95F2A9AA4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6483096" y="0"/>
            <a:ext cx="0" cy="6858000"/>
          </a:xfrm>
          <a:prstGeom prst="line">
            <a:avLst/>
          </a:prstGeom>
          <a:ln w="9525" cap="rnd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997BFBC-DA17-6BEB-A937-333E9504DD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6363569" y="0"/>
            <a:ext cx="0" cy="6858000"/>
          </a:xfrm>
          <a:prstGeom prst="line">
            <a:avLst/>
          </a:prstGeom>
          <a:ln w="9525" cap="rnd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F9A5C70-EFC4-1BAB-285F-B317FAF474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2275" y="4148138"/>
            <a:ext cx="5673726" cy="152876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C073F905-5A3E-F9EB-B095-7A3A17C1ED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2249" t="13424" r="28018" b="11087"/>
          <a:stretch/>
        </p:blipFill>
        <p:spPr>
          <a:xfrm>
            <a:off x="6472427" y="0"/>
            <a:ext cx="50237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30168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trodu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E77B93E-437F-D9D6-D3D1-6DE5F025A4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744200" y="1"/>
            <a:ext cx="751984" cy="6857999"/>
          </a:xfrm>
          <a:prstGeom prst="rect">
            <a:avLst/>
          </a:prstGeom>
          <a:solidFill>
            <a:schemeClr val="accent3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B74AAE1C-171A-32A3-E6FD-75252CAB87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1796" t="12194" r="49125" b="12256"/>
          <a:stretch/>
        </p:blipFill>
        <p:spPr>
          <a:xfrm>
            <a:off x="10732660" y="-5609"/>
            <a:ext cx="763524" cy="6863608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F581E4B7-6D97-63BF-7E87-5E71F8BD8C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2178" y="365125"/>
            <a:ext cx="9733538" cy="1325563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B630934-DBD2-4535-961F-B198ABA2D05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19106" y="2198915"/>
            <a:ext cx="9741183" cy="3345316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800" baseline="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US" sz="1800" dirty="0">
              <a:solidFill>
                <a:schemeClr val="tx1"/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020D2A6-7700-487F-AC7E-A5A2C30DC1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11496184" y="5610"/>
            <a:ext cx="0" cy="6858000"/>
          </a:xfrm>
          <a:prstGeom prst="line">
            <a:avLst/>
          </a:prstGeom>
          <a:ln w="9525" cap="rnd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FC30D6A-6415-42E1-89E9-EF806C3FE3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524" y="6172200"/>
            <a:ext cx="12192000" cy="0"/>
          </a:xfrm>
          <a:prstGeom prst="line">
            <a:avLst/>
          </a:prstGeom>
          <a:ln w="9525" cap="rnd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E05DBF26-BAB3-D5FD-5EA7-310263D4C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03152" y="0"/>
            <a:ext cx="685800" cy="685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940584B-2A03-52F7-B667-9CD1A2BD7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11605041" y="0"/>
            <a:ext cx="0" cy="6858000"/>
          </a:xfrm>
          <a:prstGeom prst="line">
            <a:avLst/>
          </a:prstGeom>
          <a:ln w="9525" cap="rnd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A3C0872-DC48-53B1-8569-7A913D92D8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10744200" y="0"/>
            <a:ext cx="0" cy="6858000"/>
          </a:xfrm>
          <a:prstGeom prst="line">
            <a:avLst/>
          </a:prstGeom>
          <a:ln w="9525" cap="rnd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635D700-0F05-E0E7-FB42-2FC890C26C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10630770" y="0"/>
            <a:ext cx="0" cy="6858000"/>
          </a:xfrm>
          <a:prstGeom prst="line">
            <a:avLst/>
          </a:prstGeom>
          <a:ln w="9525" cap="rnd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5C00B3F-62BE-8535-5239-46279DF1B7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6052457"/>
            <a:ext cx="12192000" cy="0"/>
          </a:xfrm>
          <a:prstGeom prst="line">
            <a:avLst/>
          </a:prstGeom>
          <a:ln w="9525" cap="rnd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454149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B7AE2FB-B934-16AA-2537-04016B7F1AA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2897" y="576263"/>
            <a:ext cx="5646541" cy="3304494"/>
          </a:xfrm>
        </p:spPr>
        <p:txBody>
          <a:bodyPr anchor="b" anchorCtr="0">
            <a:normAutofit/>
          </a:bodyPr>
          <a:lstStyle>
            <a:lvl1pPr>
              <a:defRPr sz="4400"/>
            </a:lvl1pPr>
          </a:lstStyle>
          <a:p>
            <a:pPr algn="l">
              <a:lnSpc>
                <a:spcPts val="5800"/>
              </a:lnSpc>
            </a:pPr>
            <a:r>
              <a:rPr lang="en-US" sz="4800" dirty="0"/>
              <a:t>Click to add title </a:t>
            </a:r>
          </a:p>
        </p:txBody>
      </p:sp>
      <p:sp>
        <p:nvSpPr>
          <p:cNvPr id="4" name="Text Placeholder 14">
            <a:extLst>
              <a:ext uri="{FF2B5EF4-FFF2-40B4-BE49-F238E27FC236}">
                <a16:creationId xmlns:a16="http://schemas.microsoft.com/office/drawing/2014/main" id="{B5241927-0828-2C0E-290E-E82A357BC83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2275" y="4148138"/>
            <a:ext cx="5673726" cy="152876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2" name="Picture Placeholder 13">
            <a:extLst>
              <a:ext uri="{FF2B5EF4-FFF2-40B4-BE49-F238E27FC236}">
                <a16:creationId xmlns:a16="http://schemas.microsoft.com/office/drawing/2014/main" id="{6379D45C-F78A-E101-CD9D-C98EA6E6C56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83095" y="-1"/>
            <a:ext cx="5013087" cy="6857998"/>
          </a:xfrm>
          <a:solidFill>
            <a:schemeClr val="accent3"/>
          </a:solidFill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A4F6DF6-2D97-1E21-15A5-D0E9397E2F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504656" y="2020824"/>
            <a:ext cx="687343" cy="1896697"/>
          </a:xfrm>
          <a:prstGeom prst="rect">
            <a:avLst/>
          </a:prstGeom>
          <a:solidFill>
            <a:schemeClr val="accent3">
              <a:alpha val="2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33140619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8B6FBD3-8FFB-2E51-CAC4-CFB7B5AFB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491640" y="0"/>
            <a:ext cx="708823" cy="713232"/>
          </a:xfrm>
          <a:prstGeom prst="rect">
            <a:avLst/>
          </a:prstGeom>
          <a:solidFill>
            <a:schemeClr val="accent3">
              <a:alpha val="2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2F9955-0460-4A20-8FC6-3005955600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2178" y="365125"/>
            <a:ext cx="10660350" cy="1325563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717496-E470-4CF6-884C-F07390A4688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22178" y="2198914"/>
            <a:ext cx="5157787" cy="3455925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marL="228600">
              <a:spcBef>
                <a:spcPts val="1000"/>
              </a:spcBef>
              <a:defRPr sz="1800"/>
            </a:lvl2pPr>
            <a:lvl3pPr marL="685800">
              <a:spcBef>
                <a:spcPts val="1000"/>
              </a:spcBef>
              <a:defRPr sz="1800"/>
            </a:lvl3pPr>
            <a:lvl4pPr marL="1143000">
              <a:spcBef>
                <a:spcPts val="1000"/>
              </a:spcBef>
              <a:defRPr sz="1800"/>
            </a:lvl4pPr>
            <a:lvl5pPr marL="1600200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7198C3F1-4E77-7888-CDB8-CF9406E4A2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493561D3-90F6-AD82-BCFE-90F9427D86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932F9B33-3FA7-526F-7B45-342EB64A1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3152" y="0"/>
            <a:ext cx="685800" cy="685800"/>
          </a:xfrm>
        </p:spPr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E620B83B-1673-865A-1958-873C4765EFA0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5924741" y="2198913"/>
            <a:ext cx="5157787" cy="3455925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marL="228600">
              <a:spcBef>
                <a:spcPts val="1000"/>
              </a:spcBef>
              <a:defRPr sz="1800"/>
            </a:lvl2pPr>
            <a:lvl3pPr marL="685800">
              <a:spcBef>
                <a:spcPts val="1000"/>
              </a:spcBef>
              <a:defRPr sz="1800"/>
            </a:lvl3pPr>
            <a:lvl4pPr marL="1143000">
              <a:spcBef>
                <a:spcPts val="1000"/>
              </a:spcBef>
              <a:defRPr sz="1800"/>
            </a:lvl4pPr>
            <a:lvl5pPr marL="1600200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3890207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two Content 2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2F9955-0460-4A20-8FC6-3005955600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24" y="365125"/>
            <a:ext cx="10654936" cy="1325563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 sz="4400" dirty="0"/>
              <a:t>Click to add title 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3F255FA-A04D-49F2-8DB4-3CC082D0DBC8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7105342" y="2198914"/>
            <a:ext cx="3970218" cy="344598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400"/>
            </a:lvl3pPr>
            <a:lvl4pPr>
              <a:defRPr sz="1200"/>
            </a:lvl4pPr>
            <a:lvl5pPr>
              <a:defRPr sz="11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B845EA08-ECD8-E8B5-40BF-E899F315098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503152" y="0"/>
            <a:ext cx="685800" cy="685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00C4E27-95CA-78A5-BD7A-6109D75C8A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504656" y="2020824"/>
            <a:ext cx="687343" cy="1896697"/>
          </a:xfrm>
          <a:prstGeom prst="rect">
            <a:avLst/>
          </a:prstGeom>
          <a:solidFill>
            <a:schemeClr val="accent3">
              <a:alpha val="2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8AE4F7BC-B724-2456-4104-1C5E254EEF37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422178" y="2198914"/>
            <a:ext cx="6487908" cy="3455925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marL="228600">
              <a:spcBef>
                <a:spcPts val="1000"/>
              </a:spcBef>
              <a:defRPr sz="1800"/>
            </a:lvl2pPr>
            <a:lvl3pPr marL="685800">
              <a:spcBef>
                <a:spcPts val="1000"/>
              </a:spcBef>
              <a:defRPr sz="1800"/>
            </a:lvl3pPr>
            <a:lvl4pPr marL="1143000">
              <a:spcBef>
                <a:spcPts val="1000"/>
              </a:spcBef>
              <a:defRPr sz="1800"/>
            </a:lvl4pPr>
            <a:lvl5pPr marL="1600200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1322855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4408E76-0AE4-495F-87FB-5DD280A91D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491640" y="5610"/>
            <a:ext cx="708823" cy="713232"/>
          </a:xfrm>
          <a:prstGeom prst="rect">
            <a:avLst/>
          </a:prstGeom>
          <a:solidFill>
            <a:schemeClr val="accent3">
              <a:alpha val="2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9F130D9-40F7-D817-3F42-72C9D58579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3843" y="667582"/>
            <a:ext cx="5102717" cy="2482018"/>
          </a:xfrm>
        </p:spPr>
        <p:txBody>
          <a:bodyPr anchor="t" anchorCtr="0">
            <a:noAutofit/>
          </a:bodyPr>
          <a:lstStyle>
            <a:lvl1pPr>
              <a:defRPr sz="4400"/>
            </a:lvl1pPr>
          </a:lstStyle>
          <a:p>
            <a:r>
              <a:rPr lang="en-US" sz="4400" dirty="0"/>
              <a:t>Click to add title 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88A7439-0E5E-18D2-A4C7-D377032ED256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668964" y="667582"/>
            <a:ext cx="5827220" cy="2482018"/>
          </a:xfrm>
        </p:spPr>
        <p:txBody>
          <a:bodyPr tIns="91440">
            <a:normAutofit/>
          </a:bodyPr>
          <a:lstStyle>
            <a:lvl1pPr marL="0" indent="0"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2"/>
                </a:solidFill>
              </a:defRPr>
            </a:lvl2pPr>
            <a:lvl3pPr marL="914400" indent="0">
              <a:buNone/>
              <a:defRPr sz="1800">
                <a:solidFill>
                  <a:schemeClr val="tx2"/>
                </a:solidFill>
              </a:defRPr>
            </a:lvl3pPr>
            <a:lvl4pPr marL="1371600" indent="0">
              <a:buNone/>
              <a:defRPr sz="1800">
                <a:solidFill>
                  <a:schemeClr val="tx2"/>
                </a:solidFill>
              </a:defRPr>
            </a:lvl4pPr>
            <a:lvl5pPr marL="1828800" indent="0">
              <a:buNone/>
              <a:defRPr sz="18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D3471630-9EC8-4C68-B4D8-D98C242DBE0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93843" y="3362959"/>
            <a:ext cx="11102339" cy="2827459"/>
          </a:xfrm>
          <a:solidFill>
            <a:schemeClr val="accent3"/>
          </a:solidFill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3FB3B490-399A-EF1F-9626-CCCE0F5FF3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03152" y="0"/>
            <a:ext cx="685800" cy="685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5167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914413-82C1-4EBC-8C6B-BC5F842D1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lnSpc>
                <a:spcPct val="90000"/>
              </a:lnSpc>
              <a:defRPr sz="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8F029A-192E-4A44-ACC7-6C5212C777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0624" y="1825625"/>
            <a:ext cx="10515600" cy="4206383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A25CBB87-BE9B-82CE-8A24-F21EEA0366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B2131628-C033-9728-C4CF-90CDBCB89F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B67216CA-9A26-BBE7-68A3-9237D22CD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6127296"/>
      </p:ext>
    </p:extLst>
  </p:cSld>
  <p:clrMapOvr>
    <a:masterClrMapping/>
  </p:clrMapOvr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two 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2F9955-0460-4A20-8FC6-3005955600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24" y="365125"/>
            <a:ext cx="10654936" cy="1325563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 sz="4400" dirty="0"/>
              <a:t>Click to add title 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3F255FA-A04D-49F2-8DB4-3CC082D0DBC8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13657" y="2198914"/>
            <a:ext cx="3970218" cy="344598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400"/>
            </a:lvl3pPr>
            <a:lvl4pPr>
              <a:defRPr sz="1200"/>
            </a:lvl4pPr>
            <a:lvl5pPr>
              <a:defRPr sz="11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717496-E470-4CF6-884C-F07390A4688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921213" y="2198914"/>
            <a:ext cx="6154347" cy="3445987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>
              <a:defRPr sz="1800"/>
            </a:lvl2pPr>
            <a:lvl3pPr>
              <a:defRPr sz="1400"/>
            </a:lvl3pPr>
            <a:lvl4pPr>
              <a:defRPr sz="1200"/>
            </a:lvl4pPr>
            <a:lvl5pPr>
              <a:defRPr sz="11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53A46AB-E26C-4F66-A0B8-4CDBD5F40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494040" y="4282928"/>
            <a:ext cx="699477" cy="1898809"/>
          </a:xfrm>
          <a:prstGeom prst="rect">
            <a:avLst/>
          </a:prstGeom>
          <a:solidFill>
            <a:schemeClr val="accent3">
              <a:alpha val="2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B845EA08-ECD8-E8B5-40BF-E899F315098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503152" y="0"/>
            <a:ext cx="685800" cy="685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316856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79BDEB7A-D103-487A-8C1B-9145FB24B66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2897" y="539496"/>
            <a:ext cx="5228393" cy="2697190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 sz="4800" dirty="0"/>
              <a:t>Click to add title 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3017A3E-25F7-41D5-AABB-24D0E2673A6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22897" y="3354749"/>
            <a:ext cx="5228392" cy="2582470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05C0C26-4C66-47DC-B079-5B94C22F15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524" y="6172200"/>
            <a:ext cx="12192000" cy="0"/>
          </a:xfrm>
          <a:prstGeom prst="line">
            <a:avLst/>
          </a:prstGeom>
          <a:ln w="9525" cap="rnd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07E30B1-7066-9D31-7A11-7B81B65DD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11496184" y="5610"/>
            <a:ext cx="0" cy="6858000"/>
          </a:xfrm>
          <a:prstGeom prst="line">
            <a:avLst/>
          </a:prstGeom>
          <a:ln w="9525" cap="rnd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972E672D-C862-C853-0730-15E3C4953D67}"/>
              </a:ext>
            </a:extLst>
          </p:cNvPr>
          <p:cNvSpPr/>
          <p:nvPr userDrawn="1"/>
        </p:nvSpPr>
        <p:spPr>
          <a:xfrm>
            <a:off x="9884230" y="1"/>
            <a:ext cx="1611954" cy="6857999"/>
          </a:xfrm>
          <a:prstGeom prst="rect">
            <a:avLst/>
          </a:prstGeom>
          <a:solidFill>
            <a:schemeClr val="accent3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10336ED-3DCB-4524-8A3F-9FBBD0B18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11605041" y="0"/>
            <a:ext cx="0" cy="6858000"/>
          </a:xfrm>
          <a:prstGeom prst="line">
            <a:avLst/>
          </a:prstGeom>
          <a:ln w="9525" cap="rnd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815F86B-1A6A-ECD5-F63A-4280BADEF7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9884230" y="0"/>
            <a:ext cx="0" cy="6858000"/>
          </a:xfrm>
          <a:prstGeom prst="line">
            <a:avLst/>
          </a:prstGeom>
          <a:ln w="9525" cap="rnd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B5534F0-444E-1FA5-FC8F-F04505FC0F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9768622" y="0"/>
            <a:ext cx="0" cy="6858000"/>
          </a:xfrm>
          <a:prstGeom prst="line">
            <a:avLst/>
          </a:prstGeom>
          <a:ln w="9525" cap="rnd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119972F-DA18-8749-FF59-A83CA1E1F4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9372495" y="5610"/>
            <a:ext cx="0" cy="6858000"/>
          </a:xfrm>
          <a:prstGeom prst="line">
            <a:avLst/>
          </a:prstGeom>
          <a:ln w="9525" cap="rnd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067D80A1-B7E7-2F80-975E-2E87C591BB67}"/>
              </a:ext>
            </a:extLst>
          </p:cNvPr>
          <p:cNvSpPr/>
          <p:nvPr userDrawn="1"/>
        </p:nvSpPr>
        <p:spPr>
          <a:xfrm>
            <a:off x="7760541" y="1"/>
            <a:ext cx="1611954" cy="6857999"/>
          </a:xfrm>
          <a:prstGeom prst="rect">
            <a:avLst/>
          </a:prstGeom>
          <a:solidFill>
            <a:schemeClr val="accent3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BE88F6AB-6890-F7DE-7C01-CE237F7786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9481352" y="0"/>
            <a:ext cx="0" cy="6858000"/>
          </a:xfrm>
          <a:prstGeom prst="line">
            <a:avLst/>
          </a:prstGeom>
          <a:ln w="9525" cap="rnd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F6575E3-45E3-206E-9037-D8FD562B72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7760541" y="0"/>
            <a:ext cx="0" cy="6858000"/>
          </a:xfrm>
          <a:prstGeom prst="line">
            <a:avLst/>
          </a:prstGeom>
          <a:ln w="9525" cap="rnd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9BE4BC31-600E-ECD3-1E7F-FE4F6F720A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7644933" y="0"/>
            <a:ext cx="0" cy="6858000"/>
          </a:xfrm>
          <a:prstGeom prst="line">
            <a:avLst/>
          </a:prstGeom>
          <a:ln w="9525" cap="rnd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Graphic 33">
            <a:extLst>
              <a:ext uri="{FF2B5EF4-FFF2-40B4-BE49-F238E27FC236}">
                <a16:creationId xmlns:a16="http://schemas.microsoft.com/office/drawing/2014/main" id="{3F8CA839-B327-1ECD-C35D-02164F5BBDC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1706" t="12194" r="49126" b="12256"/>
          <a:stretch/>
        </p:blipFill>
        <p:spPr>
          <a:xfrm>
            <a:off x="9884229" y="-5609"/>
            <a:ext cx="1611955" cy="6863608"/>
          </a:xfrm>
          <a:prstGeom prst="rect">
            <a:avLst/>
          </a:prstGeom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E1A97957-D274-4D24-1862-D53BF72826C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0790" t="12194" r="70042" b="12256"/>
          <a:stretch/>
        </p:blipFill>
        <p:spPr>
          <a:xfrm>
            <a:off x="7753789" y="5610"/>
            <a:ext cx="1611955" cy="6863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7018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AF4BC-D1E9-40F0-A26B-9EA9B6B697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1081941"/>
            <a:ext cx="10515600" cy="2852737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7974A6-FAB9-47DA-8F1A-701DFC8DF3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0624" y="3961666"/>
            <a:ext cx="10515600" cy="1500187"/>
          </a:xfrm>
        </p:spPr>
        <p:txBody>
          <a:bodyPr>
            <a:normAutofit/>
          </a:bodyPr>
          <a:lstStyle>
            <a:lvl1pPr marL="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6B034DD9-4A61-318F-88CF-79721B55AC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496DA99-E916-9F7C-9E88-AA06046AE9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21CC86B5-B6B3-4633-0D90-AACB44D0D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924909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78F7F10-35F6-E392-D41B-3CD300D5CCF8}"/>
              </a:ext>
            </a:extLst>
          </p:cNvPr>
          <p:cNvSpPr/>
          <p:nvPr/>
        </p:nvSpPr>
        <p:spPr>
          <a:xfrm>
            <a:off x="0" y="685800"/>
            <a:ext cx="11494008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264F76-994F-4AB5-B17B-46C0C2FA5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A69B3B-A540-4556-98C8-1F49704A79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20624" y="1825625"/>
            <a:ext cx="5181600" cy="4206382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 dirty="0"/>
            </a:lvl5pPr>
          </a:lstStyle>
          <a:p>
            <a:pPr lvl="0">
              <a:buChar char="¬"/>
            </a:pPr>
            <a:r>
              <a:rPr lang="en-US"/>
              <a:t>Click to edit Master text styles</a:t>
            </a:r>
          </a:p>
          <a:p>
            <a:pPr lvl="1">
              <a:buChar char="¬"/>
            </a:pPr>
            <a:r>
              <a:rPr lang="en-US"/>
              <a:t>Second level</a:t>
            </a:r>
          </a:p>
          <a:p>
            <a:pPr lvl="2">
              <a:buChar char="¬"/>
            </a:pPr>
            <a:r>
              <a:rPr lang="en-US"/>
              <a:t>Third level</a:t>
            </a:r>
          </a:p>
          <a:p>
            <a:pPr lvl="3">
              <a:buChar char="¬"/>
            </a:pPr>
            <a:r>
              <a:rPr lang="en-US"/>
              <a:t>Fourth level</a:t>
            </a:r>
          </a:p>
          <a:p>
            <a:pPr lvl="4">
              <a:buChar char="¬"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C72438-7C63-48F2-9D6F-2461BFD6D5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56178" y="1825625"/>
            <a:ext cx="5180046" cy="4206382"/>
          </a:xfrm>
        </p:spPr>
        <p:txBody>
          <a:bodyPr/>
          <a:lstStyle>
            <a:lvl1pPr marL="228600" indent="-228600">
              <a:buFont typeface="Wingdings 2" panose="05020102010507070707" pitchFamily="18" charset="2"/>
              <a:buChar char="¬"/>
              <a:defRPr/>
            </a:lvl1pPr>
            <a:lvl2pPr marL="685800" indent="-228600">
              <a:buFont typeface="Wingdings 2" panose="05020102010507070707" pitchFamily="18" charset="2"/>
              <a:buChar char="¬"/>
              <a:defRPr/>
            </a:lvl2pPr>
            <a:lvl3pPr marL="1143000" indent="-228600">
              <a:buFont typeface="Wingdings 2" panose="05020102010507070707" pitchFamily="18" charset="2"/>
              <a:buChar char="¬"/>
              <a:defRPr/>
            </a:lvl3pPr>
            <a:lvl4pPr marL="1600200" indent="-228600">
              <a:buFont typeface="Wingdings 2" panose="05020102010507070707" pitchFamily="18" charset="2"/>
              <a:buChar char="¬"/>
              <a:defRPr/>
            </a:lvl4pPr>
            <a:lvl5pPr marL="2057400" indent="-228600">
              <a:buFont typeface="Wingdings 2" panose="05020102010507070707" pitchFamily="18" charset="2"/>
              <a:buChar char="¬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35274CEC-210E-BC97-9B79-A7D801E4B5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486B3D53-F805-C08E-2359-498218FC68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61C4695B-D7BD-45F7-EB23-6FDAF2410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5612045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4A1F52B7-5271-53AA-8260-0CF50FF8DA3C}"/>
              </a:ext>
            </a:extLst>
          </p:cNvPr>
          <p:cNvSpPr/>
          <p:nvPr/>
        </p:nvSpPr>
        <p:spPr>
          <a:xfrm>
            <a:off x="0" y="685800"/>
            <a:ext cx="11494008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2F9955-0460-4A20-8FC6-3005955600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178" y="365125"/>
            <a:ext cx="10515600" cy="1325563"/>
          </a:xfrm>
        </p:spPr>
        <p:txBody>
          <a:bodyPr>
            <a:normAutofit/>
          </a:bodyPr>
          <a:lstStyle>
            <a:lvl1pPr>
              <a:defRPr sz="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95DDA7-4AAD-4EBE-880C-200E5F10A6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2178" y="1681163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3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717496-E470-4CF6-884C-F07390A468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2178" y="2505075"/>
            <a:ext cx="5157787" cy="3526932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C438EA-D381-4F22-A911-ECDD6D04FB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754590" y="1681163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3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3F255FA-A04D-49F2-8DB4-3CC082D0DB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754590" y="2505075"/>
            <a:ext cx="5183188" cy="3526932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7198C3F1-4E77-7888-CDB8-CF9406E4A2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493561D3-90F6-AD82-BCFE-90F9427D86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932F9B33-3FA7-526F-7B45-342EB64A1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1465457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1F235-FBFF-453E-B90A-5758ED47C7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938306"/>
            <a:ext cx="10515600" cy="1325563"/>
          </a:xfrm>
        </p:spPr>
        <p:txBody>
          <a:bodyPr>
            <a:normAutofit/>
          </a:bodyPr>
          <a:lstStyle>
            <a:lvl1pPr>
              <a:defRPr sz="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A9328E63-E075-39E2-BAA7-30CCAE2E7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2A5894A5-0E01-F43E-C68A-2EFAB2EB89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250128C-CE40-2B40-1B89-7E9AAAAC4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7502770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E281B99-C6A0-F92A-BDD3-BB362196501C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EB8367C-67E1-A50A-1584-F859A6FED9C9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BB8861-51D7-741E-6B2C-25412D40E5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D69A2F-0657-B33B-8334-C458A95383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B4FC84-48ED-0480-2497-FCD84C127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2314726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712261-8522-4437-B612-7C7100D188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457200"/>
            <a:ext cx="10512425" cy="1600200"/>
          </a:xfrm>
        </p:spPr>
        <p:txBody>
          <a:bodyPr anchor="b">
            <a:normAutofit/>
          </a:bodyPr>
          <a:lstStyle>
            <a:lvl1pPr>
              <a:defRPr sz="5200">
                <a:latin typeface="Dante (Headings)2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BAA0AF-3F50-42BD-84B4-E70C3D004F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2830" y="2199340"/>
            <a:ext cx="6172200" cy="3661710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9C702B-2C4D-4590-8BEE-31940145C7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20624" y="2199340"/>
            <a:ext cx="3932237" cy="3669647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23F37370-7C05-0AAE-A0C3-9EE620A84E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0900B8E3-39E6-A88A-BBFB-717596EB34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48E340D-1840-D987-3EEA-963BDDE31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1050185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5334B-3019-4CA1-B658-7790019224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457200"/>
            <a:ext cx="3932237" cy="1600200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FD3CC12-FD6B-41A3-BF67-D600CC4383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781276" y="987425"/>
            <a:ext cx="6172200" cy="4873625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DB2BD5-DC18-460B-BFCC-5B2447D2B0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20624" y="2199340"/>
            <a:ext cx="3932237" cy="3669647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90F28E44-58BB-553B-BBD0-F292C66CCA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8F22D156-E5FE-F118-0553-B401F19652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88AEE0A6-6120-9BA2-5751-E0E2D8CF0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6399150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4B53B4F-080C-8523-03AD-871CC3B8D168}"/>
              </a:ext>
            </a:extLst>
          </p:cNvPr>
          <p:cNvSpPr/>
          <p:nvPr/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2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53B790B-70BD-FD52-2540-F1DA4882170E}"/>
              </a:ext>
            </a:extLst>
          </p:cNvPr>
          <p:cNvSpPr/>
          <p:nvPr/>
        </p:nvSpPr>
        <p:spPr>
          <a:xfrm>
            <a:off x="1446276" y="685800"/>
            <a:ext cx="10744200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 descr="Tag=AccentColor&#10;Flavor=Light&#10;Target=Line">
            <a:extLst>
              <a:ext uri="{FF2B5EF4-FFF2-40B4-BE49-F238E27FC236}">
                <a16:creationId xmlns:a16="http://schemas.microsoft.com/office/drawing/2014/main" id="{7D4FC5F0-CBD6-AEEB-4902-28D624068890}"/>
              </a:ext>
            </a:extLst>
          </p:cNvPr>
          <p:cNvCxnSpPr>
            <a:cxnSpLocks/>
          </p:cNvCxnSpPr>
          <p:nvPr/>
        </p:nvCxnSpPr>
        <p:spPr>
          <a:xfrm flipV="1">
            <a:off x="11496184" y="5610"/>
            <a:ext cx="0" cy="685800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 descr="Tag=AccentColor&#10;Flavor=Light&#10;Target=Line">
            <a:extLst>
              <a:ext uri="{FF2B5EF4-FFF2-40B4-BE49-F238E27FC236}">
                <a16:creationId xmlns:a16="http://schemas.microsoft.com/office/drawing/2014/main" id="{FA9EB4DB-DDA5-1A45-7D87-B2BF67D2D1C3}"/>
              </a:ext>
            </a:extLst>
          </p:cNvPr>
          <p:cNvCxnSpPr>
            <a:cxnSpLocks/>
          </p:cNvCxnSpPr>
          <p:nvPr/>
        </p:nvCxnSpPr>
        <p:spPr>
          <a:xfrm>
            <a:off x="1524" y="6172200"/>
            <a:ext cx="12192000" cy="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92AF870-601F-4570-A8A9-1003F8939C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CCCECD-B6E7-4C40-8A84-65FD5A3F0A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0624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3EFA4D-0E39-4E26-B43C-5D1084B3BA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20624" y="6217920"/>
            <a:ext cx="2743200" cy="6400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8851EA-2F2C-4012-8B96-51179BDD11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67328" y="6217920"/>
            <a:ext cx="7196328" cy="6400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BB8ACB-7A60-4D76-A149-0C57A30E01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03152" y="-18288"/>
            <a:ext cx="685800" cy="685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62893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4" r:id="rId1"/>
    <p:sldLayoutId id="2147483885" r:id="rId2"/>
    <p:sldLayoutId id="2147483886" r:id="rId3"/>
    <p:sldLayoutId id="2147483887" r:id="rId4"/>
    <p:sldLayoutId id="2147483888" r:id="rId5"/>
    <p:sldLayoutId id="2147483889" r:id="rId6"/>
    <p:sldLayoutId id="2147483890" r:id="rId7"/>
    <p:sldLayoutId id="2147483891" r:id="rId8"/>
    <p:sldLayoutId id="2147483892" r:id="rId9"/>
    <p:sldLayoutId id="2147483893" r:id="rId10"/>
    <p:sldLayoutId id="2147483894" r:id="rId11"/>
    <p:sldLayoutId id="2147483895" r:id="rId12"/>
    <p:sldLayoutId id="2147483896" r:id="rId13"/>
    <p:sldLayoutId id="2147483898" r:id="rId14"/>
    <p:sldLayoutId id="2147483899" r:id="rId15"/>
    <p:sldLayoutId id="2147483900" r:id="rId16"/>
    <p:sldLayoutId id="2147483901" r:id="rId17"/>
    <p:sldLayoutId id="2147483902" r:id="rId18"/>
    <p:sldLayoutId id="2147483903" r:id="rId19"/>
    <p:sldLayoutId id="2147483905" r:id="rId20"/>
    <p:sldLayoutId id="2147483907" r:id="rId2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accent2"/>
        </a:buClr>
        <a:buFont typeface="Wingdings 2" panose="05020102010507070707" pitchFamily="18" charset="2"/>
        <a:buChar char="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2"/>
        </a:buClr>
        <a:buFont typeface="Wingdings 2" panose="05020102010507070707" pitchFamily="18" charset="2"/>
        <a:buChar char="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2"/>
        </a:buClr>
        <a:buFont typeface="Wingdings 2" panose="05020102010507070707" pitchFamily="18" charset="2"/>
        <a:buChar char="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2"/>
        </a:buClr>
        <a:buFont typeface="Wingdings 2" panose="05020102010507070707" pitchFamily="18" charset="2"/>
        <a:buChar char="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2"/>
        </a:buClr>
        <a:buFont typeface="Wingdings 2" panose="05020102010507070707" pitchFamily="18" charset="2"/>
        <a:buChar char="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02107B0-826E-4E2E-390A-A0CBF1F86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5640" y="825910"/>
            <a:ext cx="9894014" cy="501691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4400" b="1" dirty="0"/>
              <a:t>Data Presentation</a:t>
            </a:r>
            <a:r>
              <a:rPr lang="en-US" sz="4400" dirty="0"/>
              <a:t> </a:t>
            </a:r>
            <a:br>
              <a:rPr lang="en-US" sz="4800" dirty="0"/>
            </a:br>
            <a:r>
              <a:rPr lang="en-GB" sz="4800" dirty="0"/>
              <a:t>Improving Employee Retention Through Feedback Insights</a:t>
            </a:r>
            <a:br>
              <a:rPr lang="en-GB" sz="4800" dirty="0"/>
            </a:br>
            <a:br>
              <a:rPr lang="en-GB" sz="4800" dirty="0"/>
            </a:br>
            <a:r>
              <a:rPr lang="en-GB" sz="2400" b="1" dirty="0"/>
              <a:t>Tool; Python (Pandas, Seaborn</a:t>
            </a:r>
            <a:r>
              <a:rPr lang="en-GB" sz="2400" b="1"/>
              <a:t>, Matplotlib)</a:t>
            </a:r>
            <a:br>
              <a:rPr lang="en-GB" sz="4800" dirty="0"/>
            </a:br>
            <a:br>
              <a:rPr lang="en-GB" sz="4800" dirty="0"/>
            </a:br>
            <a:r>
              <a:rPr lang="en-GB" sz="3600" dirty="0"/>
              <a:t>Brume Pascal | Data Analyst | June 2025</a:t>
            </a:r>
            <a:endParaRPr lang="en-US" sz="4800" b="1" dirty="0"/>
          </a:p>
        </p:txBody>
      </p:sp>
    </p:spTree>
    <p:extLst>
      <p:ext uri="{BB962C8B-B14F-4D97-AF65-F5344CB8AC3E}">
        <p14:creationId xmlns:p14="http://schemas.microsoft.com/office/powerpoint/2010/main" val="38858108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85544-C200-BEF3-61CE-CCB5EE8910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2608" y="342899"/>
            <a:ext cx="7726783" cy="685801"/>
          </a:xfrm>
        </p:spPr>
        <p:txBody>
          <a:bodyPr>
            <a:normAutofit/>
          </a:bodyPr>
          <a:lstStyle/>
          <a:p>
            <a:r>
              <a:rPr lang="en-GB" sz="3600" b="1" dirty="0"/>
              <a:t>What Are the Most Important Insights?</a:t>
            </a:r>
            <a:endParaRPr lang="en-US" sz="3600" b="1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35A923-029A-6A16-47FE-49ED6E141D1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981997" y="1962608"/>
            <a:ext cx="3713346" cy="395530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sz="2800" b="1" dirty="0"/>
              <a:t>⚠️ Challenges</a:t>
            </a:r>
          </a:p>
          <a:p>
            <a:pPr marL="0" indent="0" algn="ctr">
              <a:buNone/>
            </a:pPr>
            <a:endParaRPr lang="en-GB" sz="2400" b="1" dirty="0"/>
          </a:p>
          <a:p>
            <a:pPr algn="ctr"/>
            <a:r>
              <a:rPr lang="en-GB" sz="1900" dirty="0"/>
              <a:t>Compensation &amp; Benefits are consistently low (~1.75/5)</a:t>
            </a:r>
          </a:p>
          <a:p>
            <a:pPr algn="ctr"/>
            <a:r>
              <a:rPr lang="en-GB" sz="1900" dirty="0"/>
              <a:t>Remote Work Satisfaction is weak (~2.61/5);  policy gaps likely</a:t>
            </a:r>
          </a:p>
          <a:p>
            <a:pPr algn="ctr"/>
            <a:r>
              <a:rPr lang="en-GB" sz="1900" dirty="0"/>
              <a:t>Career Growth starts low as new hires see little advancement early on</a:t>
            </a:r>
            <a:endParaRPr lang="en-US" sz="1900" dirty="0"/>
          </a:p>
        </p:txBody>
      </p:sp>
      <p:sp>
        <p:nvSpPr>
          <p:cNvPr id="33" name="Slide Number Placeholder 32">
            <a:extLst>
              <a:ext uri="{FF2B5EF4-FFF2-40B4-BE49-F238E27FC236}">
                <a16:creationId xmlns:a16="http://schemas.microsoft.com/office/drawing/2014/main" id="{9E4A32E4-179C-6FC0-8A0F-65F163803AB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65806B-4BE0-6B7B-FE18-DF2D75670717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235690" y="1962608"/>
            <a:ext cx="3358712" cy="3955307"/>
          </a:xfrm>
        </p:spPr>
        <p:txBody>
          <a:bodyPr>
            <a:normAutofit fontScale="92500" lnSpcReduction="10000"/>
          </a:bodyPr>
          <a:lstStyle/>
          <a:p>
            <a:pPr algn="ctr"/>
            <a:r>
              <a:rPr lang="en-GB" sz="3000" b="1" dirty="0"/>
              <a:t>✅ Strengths </a:t>
            </a:r>
          </a:p>
          <a:p>
            <a:pPr algn="ctr"/>
            <a:endParaRPr lang="en-GB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100" dirty="0"/>
              <a:t>Company Culture is highly rated; employees feel aligned with values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100" dirty="0"/>
              <a:t>Career Opportunities score well, especially for long-term staff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100" dirty="0"/>
              <a:t>Overall Satisfaction is moderate but stable at 3.59/5</a:t>
            </a:r>
            <a:endParaRPr lang="en-US" sz="2100" dirty="0"/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1F448FA0-8818-BA86-BB39-B7DBAA90D906}"/>
              </a:ext>
            </a:extLst>
          </p:cNvPr>
          <p:cNvSpPr txBox="1">
            <a:spLocks/>
          </p:cNvSpPr>
          <p:nvPr/>
        </p:nvSpPr>
        <p:spPr>
          <a:xfrm>
            <a:off x="7987206" y="1962607"/>
            <a:ext cx="3713346" cy="39553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2"/>
              </a:buClr>
              <a:buFont typeface="Wingdings 2" panose="05020102010507070707" pitchFamily="18" charset="2"/>
              <a:buChar char="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2"/>
              </a:buClr>
              <a:buFont typeface="Wingdings 2" panose="05020102010507070707" pitchFamily="18" charset="2"/>
              <a:buChar char="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2"/>
              </a:buClr>
              <a:buFont typeface="Wingdings 2" panose="05020102010507070707" pitchFamily="18" charset="2"/>
              <a:buChar char="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2"/>
              </a:buClr>
              <a:buFont typeface="Wingdings 2" panose="05020102010507070707" pitchFamily="18" charset="2"/>
              <a:buChar char="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2"/>
              </a:buClr>
              <a:buFont typeface="Wingdings 2" panose="05020102010507070707" pitchFamily="18" charset="2"/>
              <a:buChar char=""/>
              <a:defRPr sz="1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2800" b="1" dirty="0"/>
              <a:t>🔍 Opportunities</a:t>
            </a:r>
          </a:p>
          <a:p>
            <a:pPr marL="0" indent="0" algn="ctr">
              <a:buNone/>
            </a:pPr>
            <a:endParaRPr lang="en-GB" sz="2400" b="1" dirty="0"/>
          </a:p>
          <a:p>
            <a:r>
              <a:rPr lang="en-GB" dirty="0"/>
              <a:t>Career Growth rises with tenure; Management should structure mentorship or pathing early</a:t>
            </a:r>
          </a:p>
          <a:p>
            <a:r>
              <a:rPr lang="en-GB" dirty="0"/>
              <a:t>Wellness Program Satisfaction is a strong driver of engagement</a:t>
            </a:r>
          </a:p>
          <a:p>
            <a:r>
              <a:rPr lang="en-GB" dirty="0"/>
              <a:t>No significant bias by location, very consistent experience across offices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73696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539961-696C-8868-BBE3-13AC05ABB3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B16AC-EDE7-C5A2-8CB2-4A658EDA92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0846" y="225053"/>
            <a:ext cx="8708870" cy="685801"/>
          </a:xfrm>
        </p:spPr>
        <p:txBody>
          <a:bodyPr>
            <a:noAutofit/>
          </a:bodyPr>
          <a:lstStyle/>
          <a:p>
            <a:pPr algn="ctr"/>
            <a:r>
              <a:rPr lang="en-GB" sz="3600" b="1" dirty="0"/>
              <a:t>Recommendations : What Should HR Do Next?</a:t>
            </a:r>
            <a:endParaRPr lang="en-US" sz="3600" b="1" dirty="0"/>
          </a:p>
        </p:txBody>
      </p:sp>
      <p:sp>
        <p:nvSpPr>
          <p:cNvPr id="33" name="Slide Number Placeholder 32">
            <a:extLst>
              <a:ext uri="{FF2B5EF4-FFF2-40B4-BE49-F238E27FC236}">
                <a16:creationId xmlns:a16="http://schemas.microsoft.com/office/drawing/2014/main" id="{2877AAA3-CEBC-FBC1-81E2-3E48C5E2DA7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B8874E9F-4B20-FD63-61D7-52E45CC4E7F1}"/>
              </a:ext>
            </a:extLst>
          </p:cNvPr>
          <p:cNvSpPr txBox="1">
            <a:spLocks/>
          </p:cNvSpPr>
          <p:nvPr/>
        </p:nvSpPr>
        <p:spPr>
          <a:xfrm>
            <a:off x="1144617" y="1676209"/>
            <a:ext cx="4485622" cy="20224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2"/>
              </a:buClr>
              <a:buFont typeface="Wingdings 2" panose="05020102010507070707" pitchFamily="18" charset="2"/>
              <a:buChar char="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2"/>
              </a:buClr>
              <a:buFont typeface="Wingdings 2" panose="05020102010507070707" pitchFamily="18" charset="2"/>
              <a:buChar char="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2"/>
              </a:buClr>
              <a:buFont typeface="Wingdings 2" panose="05020102010507070707" pitchFamily="18" charset="2"/>
              <a:buChar char="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2"/>
              </a:buClr>
              <a:buFont typeface="Wingdings 2" panose="05020102010507070707" pitchFamily="18" charset="2"/>
              <a:buChar char="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2"/>
              </a:buClr>
              <a:buFont typeface="Wingdings 2" panose="05020102010507070707" pitchFamily="18" charset="2"/>
              <a:buChar char=""/>
              <a:defRPr sz="1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NG" sz="2000" dirty="0"/>
              <a:t>💰 </a:t>
            </a:r>
            <a:r>
              <a:rPr lang="en-GB" sz="2000" b="1" dirty="0"/>
              <a:t>Revamp Compensation Strategy</a:t>
            </a:r>
          </a:p>
          <a:p>
            <a:r>
              <a:rPr lang="en-GB" dirty="0"/>
              <a:t>Conduct a full review of pay structures.</a:t>
            </a:r>
          </a:p>
          <a:p>
            <a:r>
              <a:rPr lang="en-GB" dirty="0"/>
              <a:t>Improve transparency around salaries and highlight non-monetary benefits (e.g., recognition, flexibility, training access).</a:t>
            </a:r>
            <a:endParaRPr lang="en-US" dirty="0"/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CFADE77D-DE8E-7CB5-4FBE-9D350AA63B16}"/>
              </a:ext>
            </a:extLst>
          </p:cNvPr>
          <p:cNvSpPr txBox="1">
            <a:spLocks/>
          </p:cNvSpPr>
          <p:nvPr/>
        </p:nvSpPr>
        <p:spPr>
          <a:xfrm>
            <a:off x="1144617" y="3924664"/>
            <a:ext cx="4485622" cy="20224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2"/>
              </a:buClr>
              <a:buFont typeface="Wingdings 2" panose="05020102010507070707" pitchFamily="18" charset="2"/>
              <a:buChar char="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2"/>
              </a:buClr>
              <a:buFont typeface="Wingdings 2" panose="05020102010507070707" pitchFamily="18" charset="2"/>
              <a:buChar char="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2"/>
              </a:buClr>
              <a:buFont typeface="Wingdings 2" panose="05020102010507070707" pitchFamily="18" charset="2"/>
              <a:buChar char="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2"/>
              </a:buClr>
              <a:buFont typeface="Wingdings 2" panose="05020102010507070707" pitchFamily="18" charset="2"/>
              <a:buChar char="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2"/>
              </a:buClr>
              <a:buFont typeface="Wingdings 2" panose="05020102010507070707" pitchFamily="18" charset="2"/>
              <a:buChar char=""/>
              <a:defRPr sz="1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2000" dirty="0"/>
              <a:t>🎯 </a:t>
            </a:r>
            <a:r>
              <a:rPr lang="en-GB" sz="2000" b="1" dirty="0"/>
              <a:t>Strengthen Career Development Paths</a:t>
            </a:r>
          </a:p>
          <a:p>
            <a:r>
              <a:rPr lang="en-GB" dirty="0"/>
              <a:t>Define clear growth trajectories.</a:t>
            </a:r>
          </a:p>
          <a:p>
            <a:r>
              <a:rPr lang="en-GB" dirty="0"/>
              <a:t>Introduce mentorship programs, learning budgets, and internal mobility opportunities.</a:t>
            </a:r>
            <a:endParaRPr lang="en-US" dirty="0"/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ADD53779-ADAE-88BF-4538-73B8061C41B9}"/>
              </a:ext>
            </a:extLst>
          </p:cNvPr>
          <p:cNvSpPr txBox="1">
            <a:spLocks/>
          </p:cNvSpPr>
          <p:nvPr/>
        </p:nvSpPr>
        <p:spPr>
          <a:xfrm>
            <a:off x="6220679" y="1676209"/>
            <a:ext cx="4699037" cy="202248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2"/>
              </a:buClr>
              <a:buFont typeface="Wingdings 2" panose="05020102010507070707" pitchFamily="18" charset="2"/>
              <a:buChar char="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2"/>
              </a:buClr>
              <a:buFont typeface="Wingdings 2" panose="05020102010507070707" pitchFamily="18" charset="2"/>
              <a:buChar char="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2"/>
              </a:buClr>
              <a:buFont typeface="Wingdings 2" panose="05020102010507070707" pitchFamily="18" charset="2"/>
              <a:buChar char="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2"/>
              </a:buClr>
              <a:buFont typeface="Wingdings 2" panose="05020102010507070707" pitchFamily="18" charset="2"/>
              <a:buChar char="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2"/>
              </a:buClr>
              <a:buFont typeface="Wingdings 2" panose="05020102010507070707" pitchFamily="18" charset="2"/>
              <a:buChar char=""/>
              <a:defRPr sz="1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2000" dirty="0"/>
              <a:t>🧸 </a:t>
            </a:r>
            <a:r>
              <a:rPr lang="en-GB" sz="2200" b="1" dirty="0"/>
              <a:t>Refresh Wellness &amp; Remote Work Policies</a:t>
            </a:r>
          </a:p>
          <a:p>
            <a:pPr algn="r"/>
            <a:r>
              <a:rPr lang="en-GB" sz="1900" dirty="0"/>
              <a:t>Boost employee awareness and participation in wellness initiatives.</a:t>
            </a:r>
          </a:p>
          <a:p>
            <a:pPr algn="r"/>
            <a:r>
              <a:rPr lang="en-GB" sz="1900" dirty="0"/>
              <a:t>Reevaluate remote work options like consider more flexibility or hybrid models.</a:t>
            </a:r>
            <a:endParaRPr lang="en-US" sz="1900" dirty="0"/>
          </a:p>
        </p:txBody>
      </p:sp>
      <p:sp>
        <p:nvSpPr>
          <p:cNvPr id="16" name="Content Placeholder 5">
            <a:extLst>
              <a:ext uri="{FF2B5EF4-FFF2-40B4-BE49-F238E27FC236}">
                <a16:creationId xmlns:a16="http://schemas.microsoft.com/office/drawing/2014/main" id="{3599EBA8-C520-10C1-0BB7-D25D1474FB36}"/>
              </a:ext>
            </a:extLst>
          </p:cNvPr>
          <p:cNvSpPr txBox="1">
            <a:spLocks/>
          </p:cNvSpPr>
          <p:nvPr/>
        </p:nvSpPr>
        <p:spPr>
          <a:xfrm>
            <a:off x="6220679" y="3924664"/>
            <a:ext cx="4699038" cy="20224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2"/>
              </a:buClr>
              <a:buFont typeface="Wingdings 2" panose="05020102010507070707" pitchFamily="18" charset="2"/>
              <a:buChar char="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2"/>
              </a:buClr>
              <a:buFont typeface="Wingdings 2" panose="05020102010507070707" pitchFamily="18" charset="2"/>
              <a:buChar char="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2"/>
              </a:buClr>
              <a:buFont typeface="Wingdings 2" panose="05020102010507070707" pitchFamily="18" charset="2"/>
              <a:buChar char="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2"/>
              </a:buClr>
              <a:buFont typeface="Wingdings 2" panose="05020102010507070707" pitchFamily="18" charset="2"/>
              <a:buChar char="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2"/>
              </a:buClr>
              <a:buFont typeface="Wingdings 2" panose="05020102010507070707" pitchFamily="18" charset="2"/>
              <a:buChar char=""/>
              <a:defRPr sz="1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2000" b="1" dirty="0"/>
              <a:t>📊 Adopt Continuous Feedback Systems</a:t>
            </a:r>
          </a:p>
          <a:p>
            <a:pPr algn="r"/>
            <a:r>
              <a:rPr lang="en-GB" dirty="0"/>
              <a:t>Implement ongoing sentiment tracking (e.g., monthly pulse surveys).</a:t>
            </a:r>
          </a:p>
          <a:p>
            <a:pPr algn="r"/>
            <a:r>
              <a:rPr lang="en-GB" dirty="0"/>
              <a:t>Create dashboards to help HR monitor trends and act in real time.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55204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80268-1494-2660-4948-863C5C7264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9087" y="-14853"/>
            <a:ext cx="6298057" cy="685800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/>
              <a:t>Conclusion: Data with Purpose</a:t>
            </a:r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39C3EA6F-C7F7-8CA4-C495-1C9EEFF33DF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1FDA51-6B52-C5C2-E3A7-AD1CC5F46FAA}"/>
              </a:ext>
            </a:extLst>
          </p:cNvPr>
          <p:cNvSpPr txBox="1"/>
          <p:nvPr/>
        </p:nvSpPr>
        <p:spPr>
          <a:xfrm>
            <a:off x="1797976" y="943400"/>
            <a:ext cx="61028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GB" dirty="0"/>
              <a:t>Thanks to this data-driven approach, </a:t>
            </a:r>
            <a:r>
              <a:rPr lang="en-GB" b="1" dirty="0"/>
              <a:t>Bright Wave Solutions</a:t>
            </a:r>
            <a:r>
              <a:rPr lang="en-GB" dirty="0"/>
              <a:t> now:</a:t>
            </a:r>
            <a:endParaRPr lang="LID4096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6CBD93B-3203-2D39-E4EB-F6598A308E08}"/>
              </a:ext>
            </a:extLst>
          </p:cNvPr>
          <p:cNvSpPr txBox="1"/>
          <p:nvPr/>
        </p:nvSpPr>
        <p:spPr>
          <a:xfrm>
            <a:off x="1705510" y="1928085"/>
            <a:ext cx="407884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✅ Understands what matters most to employees; Culture, compensation, career growth, and wellness, clearly prioritized through data</a:t>
            </a:r>
          </a:p>
          <a:p>
            <a:endParaRPr lang="en-GB" dirty="0"/>
          </a:p>
          <a:p>
            <a:r>
              <a:rPr lang="en-GB" dirty="0"/>
              <a:t>✅ Can take focused, actionable steps to Address pain points with confidence and clarity</a:t>
            </a:r>
          </a:p>
          <a:p>
            <a:endParaRPr lang="en-GB" dirty="0"/>
          </a:p>
          <a:p>
            <a:r>
              <a:rPr lang="en-GB" dirty="0"/>
              <a:t>✅ Has built a foundation for sustainable HR strategy to Empower long-term engagement, satisfaction, and retention</a:t>
            </a:r>
          </a:p>
          <a:p>
            <a:endParaRPr lang="en-GB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4B607DB-E010-A31D-C3C2-6F859249A410}"/>
              </a:ext>
            </a:extLst>
          </p:cNvPr>
          <p:cNvSpPr txBox="1"/>
          <p:nvPr/>
        </p:nvSpPr>
        <p:spPr>
          <a:xfrm>
            <a:off x="6513813" y="1959378"/>
            <a:ext cx="4458985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📆 Looking Ahead</a:t>
            </a:r>
          </a:p>
          <a:p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Establish a continuous feedback loop </a:t>
            </a:r>
          </a:p>
          <a:p>
            <a:r>
              <a:rPr lang="en-GB" dirty="0"/>
              <a:t>(e.g., quarterly pulse surveys)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Integrate sentiment insights into strategic HR decisions and planning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1603235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F1F15-46F5-4A2B-AF38-34F3B80271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750" y="1843940"/>
            <a:ext cx="2731269" cy="826718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0A4C54-B3B2-4B02-A340-C72E57FEE5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897" y="3354749"/>
            <a:ext cx="5228392" cy="1874797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Opitien Brume Pascal</a:t>
            </a:r>
          </a:p>
          <a:p>
            <a:r>
              <a:rPr lang="en-US" dirty="0"/>
              <a:t>linkedin.com/in/</a:t>
            </a:r>
            <a:r>
              <a:rPr lang="en-US" dirty="0" err="1"/>
              <a:t>pascalbrume</a:t>
            </a:r>
            <a:endParaRPr lang="en-US" dirty="0"/>
          </a:p>
          <a:p>
            <a:r>
              <a:rPr lang="en-US" dirty="0"/>
              <a:t>https://pascalbrume.netlify.app/</a:t>
            </a:r>
          </a:p>
        </p:txBody>
      </p:sp>
      <p:pic>
        <p:nvPicPr>
          <p:cNvPr id="9" name="Picture 8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8F76B384-E25C-049F-4180-4BBE8CED1D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137" y="3852940"/>
            <a:ext cx="308668" cy="308668"/>
          </a:xfrm>
          <a:prstGeom prst="rect">
            <a:avLst/>
          </a:prstGeom>
        </p:spPr>
      </p:pic>
      <p:pic>
        <p:nvPicPr>
          <p:cNvPr id="11" name="Picture 10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DB844817-F8B3-FFF0-571A-205EE2A4D1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137" y="4238575"/>
            <a:ext cx="329215" cy="329215"/>
          </a:xfrm>
          <a:prstGeom prst="rect">
            <a:avLst/>
          </a:prstGeom>
        </p:spPr>
      </p:pic>
      <p:pic>
        <p:nvPicPr>
          <p:cNvPr id="13" name="Picture 12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DDA58595-A030-D14A-467B-D41D15E32F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103750" y="3354749"/>
            <a:ext cx="363988" cy="363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3459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689D8-CDAC-4215-96CD-8548432CE4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531" y="581434"/>
            <a:ext cx="10778937" cy="1325563"/>
          </a:xfrm>
        </p:spPr>
        <p:txBody>
          <a:bodyPr/>
          <a:lstStyle/>
          <a:p>
            <a:r>
              <a:rPr lang="en-US" b="1" dirty="0"/>
              <a:t>Business Context &amp;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10502F-36D4-4E60-B6E9-08628B2C5D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GB" dirty="0"/>
              <a:t>Bright Wave Solutions faced rising employee disengagement. 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GB" dirty="0"/>
              <a:t>The causes of dissatisfaction were unclear and varied across teams. 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GB" dirty="0"/>
              <a:t>Traditional surveys were collected but underutilized as feedback remained unstructured and unanalysed.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GB" dirty="0"/>
              <a:t>HR lacked visibility into key issues impacting retention, morale, and productivity.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GB" dirty="0"/>
              <a:t>Without data-driven insight, the risk of talent loss and declining culture was growing.</a:t>
            </a:r>
            <a:endParaRPr lang="en-US" dirty="0"/>
          </a:p>
        </p:txBody>
      </p:sp>
      <p:sp>
        <p:nvSpPr>
          <p:cNvPr id="39" name="Slide Number Placeholder 38">
            <a:extLst>
              <a:ext uri="{FF2B5EF4-FFF2-40B4-BE49-F238E27FC236}">
                <a16:creationId xmlns:a16="http://schemas.microsoft.com/office/drawing/2014/main" id="{86A23B90-D6E2-D980-7780-B6FC54FD8D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6E0FD4B5-4088-0CC7-E6CC-DEA779045EB0}"/>
              </a:ext>
            </a:extLst>
          </p:cNvPr>
          <p:cNvSpPr txBox="1">
            <a:spLocks/>
          </p:cNvSpPr>
          <p:nvPr/>
        </p:nvSpPr>
        <p:spPr>
          <a:xfrm>
            <a:off x="11503152" y="0"/>
            <a:ext cx="685800" cy="685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A4F6043-7A67-491B-98BC-F933DED7226D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63093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F70098-2968-246A-484A-7BEA20FF47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3C05D-30DD-C9C5-0B54-5D3760129C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531" y="581434"/>
            <a:ext cx="10778937" cy="1325563"/>
          </a:xfrm>
        </p:spPr>
        <p:txBody>
          <a:bodyPr/>
          <a:lstStyle/>
          <a:p>
            <a:r>
              <a:rPr lang="en-US" b="1" dirty="0"/>
              <a:t>Project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A16991-C784-62AB-6318-8FAA2C8A79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GB" dirty="0" err="1"/>
              <a:t>Analyze</a:t>
            </a:r>
            <a:r>
              <a:rPr lang="en-GB" dirty="0"/>
              <a:t> employee feedback data to understand sentiment and satisfaction patterns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GB" dirty="0"/>
              <a:t>Identify key drivers of satisfaction and dissatisfaction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GB" dirty="0"/>
              <a:t>Explore differences in feedback across tenure levels and office locations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GB" dirty="0"/>
              <a:t>Deliver clear, actionable insights to help HR improve retention and engagement.</a:t>
            </a:r>
            <a:endParaRPr lang="en-US" dirty="0"/>
          </a:p>
        </p:txBody>
      </p:sp>
      <p:sp>
        <p:nvSpPr>
          <p:cNvPr id="39" name="Slide Number Placeholder 38">
            <a:extLst>
              <a:ext uri="{FF2B5EF4-FFF2-40B4-BE49-F238E27FC236}">
                <a16:creationId xmlns:a16="http://schemas.microsoft.com/office/drawing/2014/main" id="{3DD7FD10-F2E5-AC58-8283-4D6577AA6B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E04F373B-29F4-997C-067E-570F60FFCBA1}"/>
              </a:ext>
            </a:extLst>
          </p:cNvPr>
          <p:cNvSpPr txBox="1">
            <a:spLocks/>
          </p:cNvSpPr>
          <p:nvPr/>
        </p:nvSpPr>
        <p:spPr>
          <a:xfrm>
            <a:off x="11503152" y="0"/>
            <a:ext cx="685800" cy="685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A4F6043-7A67-491B-98BC-F933DED7226D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29998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">
            <a:extLst>
              <a:ext uri="{FF2B5EF4-FFF2-40B4-BE49-F238E27FC236}">
                <a16:creationId xmlns:a16="http://schemas.microsoft.com/office/drawing/2014/main" id="{C2BAD7B4-5997-4A95-A2A9-773DF1F4CE53}"/>
              </a:ext>
            </a:extLst>
          </p:cNvPr>
          <p:cNvSpPr txBox="1">
            <a:spLocks/>
          </p:cNvSpPr>
          <p:nvPr/>
        </p:nvSpPr>
        <p:spPr>
          <a:xfrm>
            <a:off x="2036185" y="2815120"/>
            <a:ext cx="2988963" cy="968812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/>
              <a:t>Analytical </a:t>
            </a:r>
          </a:p>
          <a:p>
            <a:pPr algn="ctr"/>
            <a:r>
              <a:rPr lang="en-US" sz="2800" b="1" dirty="0"/>
              <a:t>Approach</a:t>
            </a:r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96DCE44C-68D1-5C7D-38D3-791F84119232}"/>
              </a:ext>
            </a:extLst>
          </p:cNvPr>
          <p:cNvSpPr txBox="1">
            <a:spLocks/>
          </p:cNvSpPr>
          <p:nvPr/>
        </p:nvSpPr>
        <p:spPr>
          <a:xfrm>
            <a:off x="6527296" y="123290"/>
            <a:ext cx="4948937" cy="603093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</a:rPr>
              <a:t>Explored over 1,000+ survey entries from employees</a:t>
            </a:r>
          </a:p>
          <a:p>
            <a:pPr marL="571500" indent="-5715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</a:rPr>
              <a:t>Analyzed structured ratings (e.g., satisfaction, management, compensation)</a:t>
            </a:r>
          </a:p>
          <a:p>
            <a:pPr marL="571500" indent="-5715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</a:rPr>
              <a:t>Studied engagement patterns by tenure and location</a:t>
            </a:r>
          </a:p>
          <a:p>
            <a:pPr marL="571500" indent="-5715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</a:rPr>
              <a:t>Identified recurring themes in open comments (positives, negatives, advice)</a:t>
            </a:r>
          </a:p>
          <a:p>
            <a:pPr marL="571500" indent="-5715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</a:rPr>
              <a:t>Visualized trends using Python (Pandas, Seaborn, Matplotlib)</a:t>
            </a:r>
          </a:p>
        </p:txBody>
      </p:sp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6D4EBA48-4191-ADB1-8FE4-1B33856D6DA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39091315"/>
              </p:ext>
            </p:extLst>
          </p:nvPr>
        </p:nvGraphicFramePr>
        <p:xfrm>
          <a:off x="492942" y="968101"/>
          <a:ext cx="5993258" cy="54191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9CFB5B02-BFB1-E0CB-6A18-BF0CB26AD131}"/>
              </a:ext>
            </a:extLst>
          </p:cNvPr>
          <p:cNvSpPr txBox="1"/>
          <p:nvPr/>
        </p:nvSpPr>
        <p:spPr>
          <a:xfrm>
            <a:off x="1865815" y="0"/>
            <a:ext cx="315933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/>
              <a:t>Our Approach</a:t>
            </a:r>
            <a:endParaRPr lang="LID4096" sz="3200" dirty="0"/>
          </a:p>
        </p:txBody>
      </p:sp>
    </p:spTree>
    <p:extLst>
      <p:ext uri="{BB962C8B-B14F-4D97-AF65-F5344CB8AC3E}">
        <p14:creationId xmlns:p14="http://schemas.microsoft.com/office/powerpoint/2010/main" val="40456006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91794-986C-4679-93EA-5F3C3EE6C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8281" y="77056"/>
            <a:ext cx="8515589" cy="857990"/>
          </a:xfrm>
        </p:spPr>
        <p:txBody>
          <a:bodyPr>
            <a:normAutofit/>
          </a:bodyPr>
          <a:lstStyle/>
          <a:p>
            <a:pPr algn="ctr"/>
            <a:r>
              <a:rPr lang="en-GB" sz="3600" b="1" dirty="0"/>
              <a:t>What We Found — Quick Overview</a:t>
            </a:r>
            <a:endParaRPr lang="en-US" sz="36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75403B-F6A5-4855-B204-4A9D1F5B26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8281" y="1343346"/>
            <a:ext cx="9616611" cy="4171308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GB" sz="2000" dirty="0"/>
              <a:t>🟢</a:t>
            </a:r>
            <a:r>
              <a:rPr lang="en-GB" sz="2400" b="1" dirty="0"/>
              <a:t>Strengths</a:t>
            </a:r>
            <a:r>
              <a:rPr lang="en-GB" sz="2400" dirty="0"/>
              <a:t>: </a:t>
            </a:r>
            <a:r>
              <a:rPr lang="en-GB" sz="2000" dirty="0"/>
              <a:t>Employees appreciate the company’s culture and career opportunities.</a:t>
            </a:r>
          </a:p>
          <a:p>
            <a:pPr>
              <a:lnSpc>
                <a:spcPct val="150000"/>
              </a:lnSpc>
            </a:pPr>
            <a:r>
              <a:rPr lang="en-GB" sz="2000" dirty="0"/>
              <a:t>🔴</a:t>
            </a:r>
            <a:r>
              <a:rPr lang="en-GB" sz="2400" b="1" dirty="0"/>
              <a:t>Weaknesses</a:t>
            </a:r>
            <a:r>
              <a:rPr lang="en-GB" sz="2400" dirty="0"/>
              <a:t>: </a:t>
            </a:r>
            <a:r>
              <a:rPr lang="en-GB" sz="2000" dirty="0"/>
              <a:t>Compensation and remote work satisfaction are consistently rated low.</a:t>
            </a:r>
          </a:p>
          <a:p>
            <a:pPr>
              <a:lnSpc>
                <a:spcPct val="150000"/>
              </a:lnSpc>
            </a:pPr>
            <a:r>
              <a:rPr lang="en-GB" sz="2000" dirty="0"/>
              <a:t>🔄</a:t>
            </a:r>
            <a:r>
              <a:rPr lang="en-GB" sz="2400" b="1" dirty="0"/>
              <a:t>Mixed Signals</a:t>
            </a:r>
            <a:r>
              <a:rPr lang="en-GB" sz="2000" dirty="0"/>
              <a:t>: Career growth improves with time,  but new employees don’t feel it yet.</a:t>
            </a:r>
          </a:p>
          <a:p>
            <a:pPr>
              <a:lnSpc>
                <a:spcPct val="150000"/>
              </a:lnSpc>
            </a:pPr>
            <a:r>
              <a:rPr lang="en-GB" sz="2000" dirty="0"/>
              <a:t>🧘</a:t>
            </a:r>
            <a:r>
              <a:rPr lang="en-GB" sz="2400" b="1" dirty="0"/>
              <a:t>Wellness Programs</a:t>
            </a:r>
            <a:r>
              <a:rPr lang="en-GB" sz="2400" dirty="0"/>
              <a:t>: </a:t>
            </a:r>
            <a:r>
              <a:rPr lang="en-GB" sz="2000" dirty="0"/>
              <a:t>Satisfaction is much higher among engaged employees; this is a clear opportunity.</a:t>
            </a:r>
          </a:p>
          <a:p>
            <a:pPr>
              <a:lnSpc>
                <a:spcPct val="150000"/>
              </a:lnSpc>
            </a:pPr>
            <a:r>
              <a:rPr lang="en-GB" sz="2000" dirty="0"/>
              <a:t>📅</a:t>
            </a:r>
            <a:r>
              <a:rPr lang="en-GB" sz="2400" b="1" dirty="0"/>
              <a:t>Sentiment Over Time</a:t>
            </a:r>
            <a:r>
              <a:rPr lang="en-GB" sz="2400" dirty="0"/>
              <a:t>: </a:t>
            </a:r>
            <a:r>
              <a:rPr lang="en-GB" sz="2000" dirty="0"/>
              <a:t>Ratings are stable but not improving and showing no immediate crisis, but room for proactive change.</a:t>
            </a:r>
            <a:endParaRPr lang="en-US" sz="2000" dirty="0"/>
          </a:p>
        </p:txBody>
      </p: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id="{253F77DE-9A00-003D-3E35-AA011DA6A2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2AD73156-2390-BB42-48B5-818ECA165475}"/>
              </a:ext>
            </a:extLst>
          </p:cNvPr>
          <p:cNvSpPr txBox="1">
            <a:spLocks/>
          </p:cNvSpPr>
          <p:nvPr/>
        </p:nvSpPr>
        <p:spPr>
          <a:xfrm>
            <a:off x="11503152" y="0"/>
            <a:ext cx="685800" cy="685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A4F6043-7A67-491B-98BC-F933DED7226D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56282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B551C3B6-A0D6-43F6-9F68-13666CDA5C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78322" y="709375"/>
            <a:ext cx="10713675" cy="5419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3C994B4-9721-4148-9EEC-6793CECDE8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3" y="-1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9D95E49-763A-4886-B038-82F7347405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D4D99EB-C4F3-4F0C-91F7-AB4DC2A08E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78324" y="699899"/>
            <a:ext cx="10713676" cy="54333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2BAD7B4-5997-4A95-A2A9-773DF1F4CE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4661" y="65981"/>
            <a:ext cx="7096440" cy="902361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GB" sz="3200" b="1" dirty="0"/>
              <a:t>What Do Employees Think Based on Their Tenure?</a:t>
            </a:r>
            <a:endParaRPr lang="en-US" sz="3200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A6A002-1BEB-AE76-169E-13071F90919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9958" y="1294545"/>
            <a:ext cx="6771143" cy="4736386"/>
          </a:xfrm>
        </p:spPr>
        <p:txBody>
          <a:bodyPr vert="horz" lIns="91440" tIns="45720" rIns="91440" bIns="45720" rtlCol="0">
            <a:normAutofit fontScale="92500" lnSpcReduction="20000"/>
          </a:bodyPr>
          <a:lstStyle/>
          <a:p>
            <a:r>
              <a:rPr lang="en-GB" sz="2000" b="1" dirty="0"/>
              <a:t>📈 Career Growth Improves Over Time</a:t>
            </a:r>
          </a:p>
          <a:p>
            <a:r>
              <a:rPr lang="en-GB" sz="2000" dirty="0">
                <a:solidFill>
                  <a:srgbClr val="FF0000"/>
                </a:solidFill>
              </a:rPr>
              <a:t>New</a:t>
            </a:r>
            <a:r>
              <a:rPr lang="en-GB" sz="2000" b="1" dirty="0">
                <a:solidFill>
                  <a:srgbClr val="FF0000"/>
                </a:solidFill>
              </a:rPr>
              <a:t> </a:t>
            </a:r>
            <a:r>
              <a:rPr lang="en-GB" sz="2000" dirty="0">
                <a:solidFill>
                  <a:srgbClr val="FF0000"/>
                </a:solidFill>
              </a:rPr>
              <a:t>employees rate growth very low (1.0/5), </a:t>
            </a:r>
            <a:r>
              <a:rPr lang="en-GB" sz="2000" dirty="0">
                <a:solidFill>
                  <a:srgbClr val="00B050"/>
                </a:solidFill>
              </a:rPr>
              <a:t>but this steadily increases over time as they gain more working experience, reaching 5.0 by Year 7+.</a:t>
            </a:r>
          </a:p>
          <a:p>
            <a:endParaRPr lang="en-GB" sz="2000" dirty="0"/>
          </a:p>
          <a:p>
            <a:pPr>
              <a:lnSpc>
                <a:spcPct val="120000"/>
              </a:lnSpc>
            </a:pPr>
            <a:r>
              <a:rPr lang="en-GB" sz="2000" b="1" dirty="0"/>
              <a:t>❌ Compensation Remains a Concern </a:t>
            </a:r>
          </a:p>
          <a:p>
            <a:pPr>
              <a:lnSpc>
                <a:spcPct val="120000"/>
              </a:lnSpc>
            </a:pPr>
            <a:r>
              <a:rPr lang="en-GB" sz="2000" dirty="0">
                <a:solidFill>
                  <a:srgbClr val="FF0000"/>
                </a:solidFill>
              </a:rPr>
              <a:t>Ratings remain consistently low at ~1.75/5; no improvement on payments with time spent at the company.</a:t>
            </a:r>
          </a:p>
          <a:p>
            <a:pPr>
              <a:lnSpc>
                <a:spcPct val="120000"/>
              </a:lnSpc>
            </a:pPr>
            <a:endParaRPr lang="en-GB" sz="2000" dirty="0"/>
          </a:p>
          <a:p>
            <a:pPr>
              <a:lnSpc>
                <a:spcPts val="3200"/>
              </a:lnSpc>
            </a:pPr>
            <a:r>
              <a:rPr lang="en-GB" sz="2000" b="1" dirty="0"/>
              <a:t>😐 Overall Satisfaction Is Steady</a:t>
            </a:r>
          </a:p>
          <a:p>
            <a:pPr>
              <a:lnSpc>
                <a:spcPts val="3200"/>
              </a:lnSpc>
            </a:pPr>
            <a:r>
              <a:rPr lang="en-GB" sz="2000" dirty="0"/>
              <a:t>Employees consistently rate their overall satisfaction around 3.6/5, regardless of tenure.</a:t>
            </a:r>
            <a:endParaRPr lang="en-US" sz="2000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4B69146-C1C0-4B58-86FC-34F3390EBA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1364091" y="698677"/>
            <a:ext cx="826383" cy="5479134"/>
          </a:xfrm>
          <a:prstGeom prst="rect">
            <a:avLst/>
          </a:prstGeom>
          <a:solidFill>
            <a:schemeClr val="accent1">
              <a:alpha val="2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pic>
        <p:nvPicPr>
          <p:cNvPr id="7" name="Picture 6" descr="A screenshot of a graph&#10;&#10;AI-generated content may be incorrect.">
            <a:extLst>
              <a:ext uri="{FF2B5EF4-FFF2-40B4-BE49-F238E27FC236}">
                <a16:creationId xmlns:a16="http://schemas.microsoft.com/office/drawing/2014/main" id="{AB3E82F7-505F-0DD3-626F-A6F4D10B1F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266487" y="1073644"/>
            <a:ext cx="6433217" cy="441789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C540AD5-A993-4DA3-B064-D004E2CC65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11496184" y="5610"/>
            <a:ext cx="0" cy="6858000"/>
          </a:xfrm>
          <a:prstGeom prst="line">
            <a:avLst/>
          </a:prstGeom>
          <a:ln w="9525" cap="rnd">
            <a:solidFill>
              <a:srgbClr val="77D5BE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8E6A9698-2C5E-4B0F-B3FA-0CE9BCA6E1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" y="6172200"/>
            <a:ext cx="12192000" cy="0"/>
          </a:xfrm>
          <a:prstGeom prst="line">
            <a:avLst/>
          </a:prstGeom>
          <a:ln w="9525" cap="rnd">
            <a:solidFill>
              <a:srgbClr val="77D5BE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49609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54EF4E3-7B77-C121-47A8-728D5AAAB9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Rectangle 116">
            <a:extLst>
              <a:ext uri="{FF2B5EF4-FFF2-40B4-BE49-F238E27FC236}">
                <a16:creationId xmlns:a16="http://schemas.microsoft.com/office/drawing/2014/main" id="{5E789A05-76D0-47F6-AD3C-AF90573261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78324" y="709375"/>
            <a:ext cx="10713676" cy="54333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8" name="Rectangle 117">
            <a:extLst>
              <a:ext uri="{FF2B5EF4-FFF2-40B4-BE49-F238E27FC236}">
                <a16:creationId xmlns:a16="http://schemas.microsoft.com/office/drawing/2014/main" id="{482F11BC-0096-4F9C-BAA6-E7D36C1E54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2FA1E615-6866-4975-BEB0-8A6DCCEFB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9F49980E-1F13-46BA-BFC3-59DA3D8610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6276" y="685800"/>
            <a:ext cx="10744200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8D80E2B0-2EAC-6652-5327-DBD8AAA86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815" y="35673"/>
            <a:ext cx="8651426" cy="879008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GB" sz="3200" b="1" dirty="0"/>
              <a:t>Does Location or Engagement Affect Employee Experience?</a:t>
            </a:r>
            <a:endParaRPr lang="en-US" sz="3200" b="1" dirty="0"/>
          </a:p>
        </p:txBody>
      </p:sp>
      <p:sp>
        <p:nvSpPr>
          <p:cNvPr id="40" name="Slide Number Placeholder 39">
            <a:extLst>
              <a:ext uri="{FF2B5EF4-FFF2-40B4-BE49-F238E27FC236}">
                <a16:creationId xmlns:a16="http://schemas.microsoft.com/office/drawing/2014/main" id="{86115209-903A-6675-248F-175A4FFFE2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04676" y="-14198"/>
            <a:ext cx="685800" cy="6858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3A4F6043-7A67-491B-98BC-F933DED7226D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7</a:t>
            </a:fld>
            <a:endParaRPr lang="en-US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79712DE8-94E0-4F45-81D9-37AF7A32F4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1487692" y="685801"/>
            <a:ext cx="704300" cy="5486400"/>
          </a:xfrm>
          <a:prstGeom prst="rect">
            <a:avLst/>
          </a:prstGeom>
          <a:solidFill>
            <a:srgbClr val="75D5BC">
              <a:alpha val="25000"/>
            </a:srgb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1F6CE15F-95BF-C12C-3975-2DA94A6D180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r="11377"/>
          <a:stretch>
            <a:fillRect/>
          </a:stretch>
        </p:blipFill>
        <p:spPr>
          <a:xfrm>
            <a:off x="6151361" y="585627"/>
            <a:ext cx="5838577" cy="5842106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CD8C7CAC-1828-45F3-9C70-DE1294FA2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11496184" y="5610"/>
            <a:ext cx="0" cy="6858000"/>
          </a:xfrm>
          <a:prstGeom prst="line">
            <a:avLst/>
          </a:prstGeom>
          <a:ln w="9525" cap="rnd">
            <a:solidFill>
              <a:srgbClr val="75D5BC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AC52D459-9D8C-45C6-9998-FE91890626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" y="6172200"/>
            <a:ext cx="12192000" cy="0"/>
          </a:xfrm>
          <a:prstGeom prst="line">
            <a:avLst/>
          </a:prstGeom>
          <a:ln w="9525" cap="rnd">
            <a:solidFill>
              <a:srgbClr val="75D5BC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1F2BE3AA-84B7-2BB5-4203-1F6215F100F8}"/>
              </a:ext>
            </a:extLst>
          </p:cNvPr>
          <p:cNvSpPr txBox="1"/>
          <p:nvPr/>
        </p:nvSpPr>
        <p:spPr>
          <a:xfrm>
            <a:off x="389830" y="1160976"/>
            <a:ext cx="560920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📅 Engagement Participation Is Even Across Locations</a:t>
            </a:r>
            <a:br>
              <a:rPr lang="en-GB" dirty="0"/>
            </a:br>
            <a:r>
              <a:rPr lang="en-GB" dirty="0"/>
              <a:t>Employees from </a:t>
            </a:r>
            <a:r>
              <a:rPr lang="en-GB" b="1" dirty="0"/>
              <a:t>City A</a:t>
            </a:r>
            <a:r>
              <a:rPr lang="en-GB" dirty="0"/>
              <a:t>, </a:t>
            </a:r>
            <a:r>
              <a:rPr lang="en-GB" b="1" dirty="0"/>
              <a:t>City B</a:t>
            </a:r>
            <a:r>
              <a:rPr lang="en-GB" dirty="0"/>
              <a:t>, and </a:t>
            </a:r>
            <a:r>
              <a:rPr lang="en-GB" b="1" dirty="0"/>
              <a:t>City C</a:t>
            </a:r>
            <a:r>
              <a:rPr lang="en-GB" dirty="0"/>
              <a:t> participate in engagement activities at similar rates.</a:t>
            </a:r>
          </a:p>
          <a:p>
            <a:br>
              <a:rPr lang="en-GB" b="1" dirty="0"/>
            </a:br>
            <a:r>
              <a:rPr lang="en-GB" dirty="0"/>
              <a:t>➤ This means engagement programs are distributed and not biased by location.</a:t>
            </a:r>
            <a:endParaRPr lang="LID4096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66AD5C-F2A8-D90F-E926-B23F63A4A6F9}"/>
              </a:ext>
            </a:extLst>
          </p:cNvPr>
          <p:cNvSpPr txBox="1"/>
          <p:nvPr/>
        </p:nvSpPr>
        <p:spPr>
          <a:xfrm>
            <a:off x="345897" y="3042515"/>
            <a:ext cx="565313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📋 Engagement Doesn’t Strongly Affect Most Ratings</a:t>
            </a:r>
            <a:br>
              <a:rPr lang="en-GB" dirty="0"/>
            </a:br>
            <a:r>
              <a:rPr lang="en-GB" dirty="0"/>
              <a:t>For most satisfaction metrics, employees rate things similarly whether they participate in engagement activities or not, But there's one clear exception:</a:t>
            </a:r>
          </a:p>
          <a:p>
            <a:endParaRPr lang="en-GB" dirty="0"/>
          </a:p>
          <a:p>
            <a:r>
              <a:rPr lang="en-GB" b="1" dirty="0">
                <a:solidFill>
                  <a:srgbClr val="002060"/>
                </a:solidFill>
              </a:rPr>
              <a:t>Wellness Program Satisfaction</a:t>
            </a:r>
            <a:endParaRPr lang="en-GB" dirty="0">
              <a:solidFill>
                <a:srgbClr val="00206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rgbClr val="00B050"/>
                </a:solidFill>
              </a:rPr>
              <a:t>Participants</a:t>
            </a:r>
            <a:r>
              <a:rPr lang="en-GB" dirty="0"/>
              <a:t> rate it around </a:t>
            </a:r>
            <a:r>
              <a:rPr lang="en-GB" b="1" dirty="0"/>
              <a:t>4.5</a:t>
            </a:r>
            <a:endParaRPr lang="en-GB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rgbClr val="FF0000"/>
                </a:solidFill>
              </a:rPr>
              <a:t>Non-participants</a:t>
            </a:r>
            <a:r>
              <a:rPr lang="en-GB" dirty="0"/>
              <a:t> rate it around </a:t>
            </a:r>
            <a:r>
              <a:rPr lang="en-GB" b="1" dirty="0"/>
              <a:t>2.0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dirty="0"/>
          </a:p>
          <a:p>
            <a:r>
              <a:rPr lang="en-GB" dirty="0"/>
              <a:t>➤ This shows that people who feel supported through wellness initiatives are more likely to engage with the company.</a:t>
            </a:r>
          </a:p>
        </p:txBody>
      </p:sp>
    </p:spTree>
    <p:extLst>
      <p:ext uri="{BB962C8B-B14F-4D97-AF65-F5344CB8AC3E}">
        <p14:creationId xmlns:p14="http://schemas.microsoft.com/office/powerpoint/2010/main" val="23856785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4" name="Background Gray Rectangle">
            <a:extLst>
              <a:ext uri="{FF2B5EF4-FFF2-40B4-BE49-F238E27FC236}">
                <a16:creationId xmlns:a16="http://schemas.microsoft.com/office/drawing/2014/main" id="{BFAEB124-5ACC-4FB9-80E1-0F26DC3C1F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6" name="Background Gray Rectangle">
            <a:extLst>
              <a:ext uri="{FF2B5EF4-FFF2-40B4-BE49-F238E27FC236}">
                <a16:creationId xmlns:a16="http://schemas.microsoft.com/office/drawing/2014/main" id="{5E4B973A-8BBF-4048-AFEE-C6E3088C6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312425-2F27-9AFF-9894-E57000003D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06200" y="-119623"/>
            <a:ext cx="685800" cy="6858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3A4F6043-7A67-491B-98BC-F933DED7226D}" type="slidenum">
              <a:rPr lang="en-US" smtClean="0"/>
              <a:pPr>
                <a:spcAft>
                  <a:spcPts val="600"/>
                </a:spcAft>
                <a:defRPr/>
              </a:pPr>
              <a:t>8</a:t>
            </a:fld>
            <a:endParaRPr lang="en-US"/>
          </a:p>
        </p:txBody>
      </p:sp>
      <p:sp>
        <p:nvSpPr>
          <p:cNvPr id="58" name="White Rectangle">
            <a:extLst>
              <a:ext uri="{FF2B5EF4-FFF2-40B4-BE49-F238E27FC236}">
                <a16:creationId xmlns:a16="http://schemas.microsoft.com/office/drawing/2014/main" id="{F8B9E1F5-B063-4315-A954-F340478DA9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6276" y="685800"/>
            <a:ext cx="10744200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0" name="Vertical Connector">
            <a:extLst>
              <a:ext uri="{FF2B5EF4-FFF2-40B4-BE49-F238E27FC236}">
                <a16:creationId xmlns:a16="http://schemas.microsoft.com/office/drawing/2014/main" id="{BC285879-A8BE-48EA-B72D-8D4135047E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11496184" y="5610"/>
            <a:ext cx="0" cy="6858000"/>
          </a:xfrm>
          <a:prstGeom prst="line">
            <a:avLst/>
          </a:prstGeom>
          <a:ln w="9525" cap="rnd">
            <a:solidFill>
              <a:srgbClr val="F2FD2C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Horizontal Connector 2">
            <a:extLst>
              <a:ext uri="{FF2B5EF4-FFF2-40B4-BE49-F238E27FC236}">
                <a16:creationId xmlns:a16="http://schemas.microsoft.com/office/drawing/2014/main" id="{5D0002A5-5632-4B3D-9D26-3CDEACAF84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" y="685800"/>
            <a:ext cx="12192000" cy="0"/>
          </a:xfrm>
          <a:prstGeom prst="line">
            <a:avLst/>
          </a:prstGeom>
          <a:ln w="9525" cap="rnd">
            <a:solidFill>
              <a:srgbClr val="F2FD2C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7F1DA18-38CA-43CB-9CC0-2F5EBDB1C347}"/>
              </a:ext>
            </a:extLst>
          </p:cNvPr>
          <p:cNvSpPr txBox="1"/>
          <p:nvPr/>
        </p:nvSpPr>
        <p:spPr>
          <a:xfrm>
            <a:off x="1941629" y="24182"/>
            <a:ext cx="84660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/>
              <a:t>What Themes Stand Out in Employee Comments?</a:t>
            </a:r>
            <a:endParaRPr lang="LID4096" sz="3200" b="1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010487E-D4AA-56BD-639B-7C2C33D554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594" y="839486"/>
            <a:ext cx="5015707" cy="2005719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28527719-86D3-F286-E787-FD347868288A}"/>
              </a:ext>
            </a:extLst>
          </p:cNvPr>
          <p:cNvSpPr txBox="1"/>
          <p:nvPr/>
        </p:nvSpPr>
        <p:spPr>
          <a:xfrm>
            <a:off x="5812120" y="1242180"/>
            <a:ext cx="592096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1" dirty="0"/>
              <a:t>👍 Positive Comments - Common words: “company,” “work,” “great,” “team”</a:t>
            </a:r>
          </a:p>
          <a:p>
            <a:r>
              <a:rPr lang="en-GB" sz="1800" dirty="0"/>
              <a:t>➤ Employees appreciate the overall environment and their teams. There's a sense of pride in the culture.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536DD09-D949-1EED-1920-48D41B9A7449}"/>
              </a:ext>
            </a:extLst>
          </p:cNvPr>
          <p:cNvSpPr txBox="1"/>
          <p:nvPr/>
        </p:nvSpPr>
        <p:spPr>
          <a:xfrm>
            <a:off x="429594" y="3031374"/>
            <a:ext cx="5015707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1" dirty="0">
                <a:solidFill>
                  <a:srgbClr val="FF0000"/>
                </a:solidFill>
              </a:rPr>
              <a:t>⚠️ Negative Comments - Frequent terms: “manager,” “time,” “workload”</a:t>
            </a:r>
          </a:p>
          <a:p>
            <a:r>
              <a:rPr lang="en-GB" sz="1800" dirty="0">
                <a:solidFill>
                  <a:srgbClr val="FF0000"/>
                </a:solidFill>
              </a:rPr>
              <a:t>➤ These point to concerns around leadership quality, time management, and possibly burnout or overwork.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A1E77E9-50AE-A2D8-5627-97D7C8391451}"/>
              </a:ext>
            </a:extLst>
          </p:cNvPr>
          <p:cNvSpPr txBox="1"/>
          <p:nvPr/>
        </p:nvSpPr>
        <p:spPr>
          <a:xfrm>
            <a:off x="5812119" y="5090737"/>
            <a:ext cx="592095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1" dirty="0"/>
              <a:t>💬 Advice to Management - Recurring words: “give,” “support,” </a:t>
            </a:r>
            <a:r>
              <a:rPr lang="en-GB" sz="1800" dirty="0"/>
              <a:t>“people,” “listen”</a:t>
            </a:r>
          </a:p>
          <a:p>
            <a:r>
              <a:rPr lang="en-GB" sz="1800" dirty="0"/>
              <a:t>➤ Employees want better communication, more recognition, and leadership that listens actively.</a:t>
            </a:r>
            <a:endParaRPr lang="LID4096" sz="1800" dirty="0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458F1ED4-A09E-AE3F-2691-418806BC00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2120" y="2845204"/>
            <a:ext cx="4831901" cy="1849667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16206B2B-2A4D-60C5-0CE6-AFBE71AFEF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593" y="4628325"/>
            <a:ext cx="5015706" cy="1988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6595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54">
            <a:extLst>
              <a:ext uri="{FF2B5EF4-FFF2-40B4-BE49-F238E27FC236}">
                <a16:creationId xmlns:a16="http://schemas.microsoft.com/office/drawing/2014/main" id="{B551C3B6-A0D6-43F6-9F68-13666CDA5C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78322" y="709375"/>
            <a:ext cx="10713675" cy="5419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7" name="Rectangle 56">
            <a:extLst>
              <a:ext uri="{FF2B5EF4-FFF2-40B4-BE49-F238E27FC236}">
                <a16:creationId xmlns:a16="http://schemas.microsoft.com/office/drawing/2014/main" id="{C5AFF2F3-5D4C-4A04-A74F-26D82891EE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E1D158D2-E27F-4A24-BCF8-69C7F99D4A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817EDB76-48EF-44A2-ABD9-3BC04E3E27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6276" y="685800"/>
            <a:ext cx="10744200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B15832-3B88-48CF-8043-95E6A49078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8961" y="101386"/>
            <a:ext cx="7565620" cy="787489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3200" b="1" dirty="0"/>
              <a:t>Are Employee Sentiments Changing Over Time?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77050C5-D7D9-E27A-B594-231604E7A6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0796" y="4648795"/>
            <a:ext cx="5525116" cy="1548928"/>
          </a:xfrm>
          <a:prstGeom prst="rect">
            <a:avLst/>
          </a:prstGeom>
        </p:spPr>
      </p:pic>
      <p:sp>
        <p:nvSpPr>
          <p:cNvPr id="33" name="Slide Number Placeholder 32">
            <a:extLst>
              <a:ext uri="{FF2B5EF4-FFF2-40B4-BE49-F238E27FC236}">
                <a16:creationId xmlns:a16="http://schemas.microsoft.com/office/drawing/2014/main" id="{EC64CEEC-83BF-60C7-B00E-F2DE1BC02B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4676" y="-14198"/>
            <a:ext cx="685800" cy="6858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A4F6043-7A67-491B-98BC-F933DED7226D}" type="slidenum">
              <a:rPr lang="en-US" smtClean="0"/>
              <a:pPr>
                <a:spcAft>
                  <a:spcPts val="600"/>
                </a:spcAft>
              </a:pPr>
              <a:t>9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F27C807-7E5B-A52D-F65D-30A43AFA89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0796" y="2745517"/>
            <a:ext cx="5525116" cy="169306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F830D08-9060-1400-D4F1-18F809FB3F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20796" y="842240"/>
            <a:ext cx="5466896" cy="1693060"/>
          </a:xfrm>
          <a:prstGeom prst="rect">
            <a:avLst/>
          </a:prstGeom>
        </p:spPr>
      </p:pic>
      <p:sp>
        <p:nvSpPr>
          <p:cNvPr id="63" name="Rectangle 62">
            <a:extLst>
              <a:ext uri="{FF2B5EF4-FFF2-40B4-BE49-F238E27FC236}">
                <a16:creationId xmlns:a16="http://schemas.microsoft.com/office/drawing/2014/main" id="{8841E7DC-187C-4547-BBA4-97922AC5D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1487695" y="6186396"/>
            <a:ext cx="704305" cy="677213"/>
          </a:xfrm>
          <a:prstGeom prst="rect">
            <a:avLst/>
          </a:prstGeom>
          <a:solidFill>
            <a:srgbClr val="419AD6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39DD187C-51A6-48A7-A453-03F94E09C5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11496184" y="5610"/>
            <a:ext cx="0" cy="6858000"/>
          </a:xfrm>
          <a:prstGeom prst="line">
            <a:avLst/>
          </a:prstGeom>
          <a:ln w="9525" cap="rnd">
            <a:solidFill>
              <a:srgbClr val="419AD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0F4041D3-25C6-4137-BB78-0FA8F41C24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" y="6172200"/>
            <a:ext cx="12192000" cy="0"/>
          </a:xfrm>
          <a:prstGeom prst="line">
            <a:avLst/>
          </a:prstGeom>
          <a:ln w="9525" cap="rnd">
            <a:solidFill>
              <a:srgbClr val="419AD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EC77BFAD-5179-FDB7-32E4-C8BCC6A0769A}"/>
              </a:ext>
            </a:extLst>
          </p:cNvPr>
          <p:cNvSpPr txBox="1"/>
          <p:nvPr/>
        </p:nvSpPr>
        <p:spPr>
          <a:xfrm>
            <a:off x="308225" y="1099333"/>
            <a:ext cx="5525114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✅ Ratings Are Stable Over the Year: </a:t>
            </a:r>
            <a:r>
              <a:rPr lang="en-GB" dirty="0"/>
              <a:t>There are no significant changes in key metrics like Overall Satisfaction, Culture, or Senior Management. Sentiment remains consistent neither improving nor worsening.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b="1" dirty="0"/>
              <a:t>❌ Compensation Remains a Persistent Issue: </a:t>
            </a:r>
            <a:r>
              <a:rPr lang="en-GB" dirty="0">
                <a:solidFill>
                  <a:srgbClr val="FF0000"/>
                </a:solidFill>
              </a:rPr>
              <a:t>Weekly averages for Compensation stay low, around 1.7–1.8, throughout the period. This shows a missed opportunity to address one of the most pressing concerns.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📈 Career Growth Shows Some Fluctuation: Ratings for Career Growth vary slightly week-to-week, but without a clear upward trend. Suggests inconsistent experience across teams or timeframes.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2897687745"/>
      </p:ext>
    </p:extLst>
  </p:cSld>
  <p:clrMapOvr>
    <a:masterClrMapping/>
  </p:clrMapOvr>
</p:sld>
</file>

<file path=ppt/theme/theme1.xml><?xml version="1.0" encoding="utf-8"?>
<a:theme xmlns:a="http://schemas.openxmlformats.org/drawingml/2006/main" name="OffsetVTI">
  <a:themeElements>
    <a:clrScheme name="Custom 20">
      <a:dk1>
        <a:srgbClr val="000000"/>
      </a:dk1>
      <a:lt1>
        <a:sysClr val="window" lastClr="FFFFFF"/>
      </a:lt1>
      <a:dk2>
        <a:srgbClr val="2C3948"/>
      </a:dk2>
      <a:lt2>
        <a:srgbClr val="F4F4F4"/>
      </a:lt2>
      <a:accent1>
        <a:srgbClr val="F49D90"/>
      </a:accent1>
      <a:accent2>
        <a:srgbClr val="D6947C"/>
      </a:accent2>
      <a:accent3>
        <a:srgbClr val="BF8484"/>
      </a:accent3>
      <a:accent4>
        <a:srgbClr val="96A9AA"/>
      </a:accent4>
      <a:accent5>
        <a:srgbClr val="DD796C"/>
      </a:accent5>
      <a:accent6>
        <a:srgbClr val="D09145"/>
      </a:accent6>
      <a:hlink>
        <a:srgbClr val="DF686A"/>
      </a:hlink>
      <a:folHlink>
        <a:srgbClr val="F93F1C"/>
      </a:folHlink>
    </a:clrScheme>
    <a:fontScheme name="Dante">
      <a:majorFont>
        <a:latin typeface="Dante"/>
        <a:ea typeface=""/>
        <a:cs typeface=""/>
      </a:majorFont>
      <a:minorFont>
        <a:latin typeface="Dan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setVTI" id="{17A3166B-76FF-4669-8F6D-D4251AE158D8}" vid="{4532814A-B5F8-4CFD-BC69-A007D492DA4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A29436BC-77AE-4AEE-A282-4E162A1CAA7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B665E41-66EB-401D-940D-8E7024721BE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3B37DAF-AFAF-4561-A80B-C76198EBD319}">
  <ds:schemaRefs>
    <ds:schemaRef ds:uri="230e9df3-be65-4c73-a93b-d1236ebd677e"/>
    <ds:schemaRef ds:uri="http://schemas.microsoft.com/sharepoint/v3"/>
    <ds:schemaRef ds:uri="http://schemas.microsoft.com/office/2006/documentManagement/types"/>
    <ds:schemaRef ds:uri="http://purl.org/dc/dcmitype/"/>
    <ds:schemaRef ds:uri="71af3243-3dd4-4a8d-8c0d-dd76da1f02a5"/>
    <ds:schemaRef ds:uri="http://www.w3.org/XML/1998/namespace"/>
    <ds:schemaRef ds:uri="http://purl.org/dc/elements/1.1/"/>
    <ds:schemaRef ds:uri="http://schemas.microsoft.com/office/2006/metadata/properties"/>
    <ds:schemaRef ds:uri="16c05727-aa75-4e4a-9b5f-8a80a1165891"/>
    <ds:schemaRef ds:uri="http://schemas.microsoft.com/office/infopath/2007/PartnerControls"/>
    <ds:schemaRef ds:uri="http://schemas.openxmlformats.org/package/2006/metadata/core-properties"/>
    <ds:schemaRef ds:uri="http://purl.org/dc/terms/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{6E4930B7-6AD4-4DF1-B357-7D062BB832CC}TF6ea1097e-8114-4abb-8578-efc1cea4ec3c79c3debc_win32-15e8df654485</Template>
  <TotalTime>361</TotalTime>
  <Words>1078</Words>
  <Application>Microsoft Office PowerPoint</Application>
  <PresentationFormat>Widescreen</PresentationFormat>
  <Paragraphs>137</Paragraphs>
  <Slides>13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Arial</vt:lpstr>
      <vt:lpstr>Calibri</vt:lpstr>
      <vt:lpstr>Dante</vt:lpstr>
      <vt:lpstr>Dante (Headings)2</vt:lpstr>
      <vt:lpstr>Helvetica Neue Medium</vt:lpstr>
      <vt:lpstr>Wingdings</vt:lpstr>
      <vt:lpstr>Wingdings 2</vt:lpstr>
      <vt:lpstr>OffsetVTI</vt:lpstr>
      <vt:lpstr>Data Presentation  Improving Employee Retention Through Feedback Insights  Tool; Python (Pandas, Seaborn, Matplotlib)  Brume Pascal | Data Analyst | June 2025</vt:lpstr>
      <vt:lpstr>Business Context &amp; Problem</vt:lpstr>
      <vt:lpstr>Project Objectives</vt:lpstr>
      <vt:lpstr>PowerPoint Presentation</vt:lpstr>
      <vt:lpstr>What We Found — Quick Overview</vt:lpstr>
      <vt:lpstr>What Do Employees Think Based on Their Tenure?</vt:lpstr>
      <vt:lpstr>Does Location or Engagement Affect Employee Experience?</vt:lpstr>
      <vt:lpstr>PowerPoint Presentation</vt:lpstr>
      <vt:lpstr>Are Employee Sentiments Changing Over Time?</vt:lpstr>
      <vt:lpstr>What Are the Most Important Insights?</vt:lpstr>
      <vt:lpstr>Recommendations : What Should HR Do Next?</vt:lpstr>
      <vt:lpstr>Conclusion: Data with Purpose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pascal brume</dc:creator>
  <cp:lastModifiedBy>pascal brume</cp:lastModifiedBy>
  <cp:revision>37</cp:revision>
  <dcterms:created xsi:type="dcterms:W3CDTF">2025-06-24T11:26:49Z</dcterms:created>
  <dcterms:modified xsi:type="dcterms:W3CDTF">2025-06-24T17:30:29Z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